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49"/>
  </p:notesMasterIdLst>
  <p:sldIdLst>
    <p:sldId id="256" r:id="rId2"/>
    <p:sldId id="257" r:id="rId3"/>
    <p:sldId id="282" r:id="rId4"/>
    <p:sldId id="258" r:id="rId5"/>
    <p:sldId id="259" r:id="rId6"/>
    <p:sldId id="260" r:id="rId7"/>
    <p:sldId id="261" r:id="rId8"/>
    <p:sldId id="271" r:id="rId9"/>
    <p:sldId id="263" r:id="rId10"/>
    <p:sldId id="264" r:id="rId11"/>
    <p:sldId id="266" r:id="rId12"/>
    <p:sldId id="267" r:id="rId13"/>
    <p:sldId id="269" r:id="rId14"/>
    <p:sldId id="262" r:id="rId15"/>
    <p:sldId id="272" r:id="rId16"/>
    <p:sldId id="276" r:id="rId17"/>
    <p:sldId id="314" r:id="rId18"/>
    <p:sldId id="277" r:id="rId19"/>
    <p:sldId id="312" r:id="rId20"/>
    <p:sldId id="279" r:id="rId21"/>
    <p:sldId id="313" r:id="rId22"/>
    <p:sldId id="295" r:id="rId23"/>
    <p:sldId id="283" r:id="rId24"/>
    <p:sldId id="308" r:id="rId25"/>
    <p:sldId id="291" r:id="rId26"/>
    <p:sldId id="292" r:id="rId27"/>
    <p:sldId id="273" r:id="rId28"/>
    <p:sldId id="286" r:id="rId29"/>
    <p:sldId id="287" r:id="rId30"/>
    <p:sldId id="310" r:id="rId31"/>
    <p:sldId id="311" r:id="rId32"/>
    <p:sldId id="288" r:id="rId33"/>
    <p:sldId id="289" r:id="rId34"/>
    <p:sldId id="290" r:id="rId35"/>
    <p:sldId id="285" r:id="rId36"/>
    <p:sldId id="297" r:id="rId37"/>
    <p:sldId id="298" r:id="rId38"/>
    <p:sldId id="293" r:id="rId39"/>
    <p:sldId id="299" r:id="rId40"/>
    <p:sldId id="302" r:id="rId41"/>
    <p:sldId id="284" r:id="rId42"/>
    <p:sldId id="304" r:id="rId43"/>
    <p:sldId id="303" r:id="rId44"/>
    <p:sldId id="265" r:id="rId45"/>
    <p:sldId id="305" r:id="rId46"/>
    <p:sldId id="275" r:id="rId47"/>
    <p:sldId id="306" r:id="rId48"/>
  </p:sldIdLst>
  <p:sldSz cx="18288000" cy="10287000"/>
  <p:notesSz cx="6858000" cy="9144000"/>
  <p:embeddedFontLst>
    <p:embeddedFont>
      <p:font typeface="League Spartan" panose="020B0604020202020204" charset="-18"/>
      <p:regular r:id="rId50"/>
    </p:embeddedFont>
    <p:embeddedFont>
      <p:font typeface="Poppins" panose="00000500000000000000" pitchFamily="2" charset="-18"/>
      <p:regular r:id="rId51"/>
      <p:bold r:id="rId52"/>
      <p:italic r:id="rId5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A3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82254" autoAdjust="0"/>
  </p:normalViewPr>
  <p:slideViewPr>
    <p:cSldViewPr>
      <p:cViewPr varScale="1">
        <p:scale>
          <a:sx n="59" d="100"/>
          <a:sy n="59" d="100"/>
        </p:scale>
        <p:origin x="1434" y="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font" Target="fonts/font1.fntdata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font" Target="fonts/font4.fntdata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font" Target="fonts/font2.fntdata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030C3D-4D46-43B6-8A14-77F6840D6F6E}" type="datetimeFigureOut">
              <a:rPr lang="pl-PL" smtClean="0"/>
              <a:t>05.12.2024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47351-20DB-4527-9F17-85FFDDF9F46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9709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47351-20DB-4527-9F17-85FFDDF9F46D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67379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7AEAD6-CC33-D10C-4B71-6E063020B8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D92A63F-66CB-4F7C-A246-9291BC3FBA8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9712D05C-EDF8-5326-3119-34A8E3B260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8764B83-D872-7656-79D3-74757965D79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47351-20DB-4527-9F17-85FFDDF9F46D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05566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7AEAD6-CC33-D10C-4B71-6E063020B8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D92A63F-66CB-4F7C-A246-9291BC3FBA8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9712D05C-EDF8-5326-3119-34A8E3B260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8764B83-D872-7656-79D3-74757965D79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47351-20DB-4527-9F17-85FFDDF9F46D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05566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7AEAD6-CC33-D10C-4B71-6E063020B8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D92A63F-66CB-4F7C-A246-9291BC3FBA8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9712D05C-EDF8-5326-3119-34A8E3B260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8764B83-D872-7656-79D3-74757965D79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47351-20DB-4527-9F17-85FFDDF9F46D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05566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D05CDC-B8BB-9EAF-DE36-2FB4AF8196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2EF1310-B4C7-85FE-74E0-63AA62F3C3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74012138-0609-F7D1-971E-BD2487A827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A98161C-9F0A-F783-D882-FDC28DF37F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47351-20DB-4527-9F17-85FFDDF9F46D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05515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A67675-2224-D0B4-9006-04D45C5186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23D80FB0-7A6C-7C5A-ECA7-408A93D5E3F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5525B0E6-3042-C91E-0A74-D71DFD4940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2430AA0-4971-9BE9-A4C1-28223845CC4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47351-20DB-4527-9F17-85FFDDF9F46D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0151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D05CDC-B8BB-9EAF-DE36-2FB4AF8196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2EF1310-B4C7-85FE-74E0-63AA62F3C3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74012138-0609-F7D1-971E-BD2487A827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A98161C-9F0A-F783-D882-FDC28DF37F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47351-20DB-4527-9F17-85FFDDF9F46D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67251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D05CDC-B8BB-9EAF-DE36-2FB4AF8196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2EF1310-B4C7-85FE-74E0-63AA62F3C3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74012138-0609-F7D1-971E-BD2487A827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A98161C-9F0A-F783-D882-FDC28DF37F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47351-20DB-4527-9F17-85FFDDF9F46D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3958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D05CDC-B8BB-9EAF-DE36-2FB4AF8196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2EF1310-B4C7-85FE-74E0-63AA62F3C3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74012138-0609-F7D1-971E-BD2487A827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A98161C-9F0A-F783-D882-FDC28DF37F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47351-20DB-4527-9F17-85FFDDF9F46D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3958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D05CDC-B8BB-9EAF-DE36-2FB4AF8196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2EF1310-B4C7-85FE-74E0-63AA62F3C3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74012138-0609-F7D1-971E-BD2487A827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A98161C-9F0A-F783-D882-FDC28DF37F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47351-20DB-4527-9F17-85FFDDF9F46D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28760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D05CDC-B8BB-9EAF-DE36-2FB4AF8196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2EF1310-B4C7-85FE-74E0-63AA62F3C3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74012138-0609-F7D1-971E-BD2487A827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A98161C-9F0A-F783-D882-FDC28DF37F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47351-20DB-4527-9F17-85FFDDF9F46D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2876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47351-20DB-4527-9F17-85FFDDF9F46D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63496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D05CDC-B8BB-9EAF-DE36-2FB4AF8196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2EF1310-B4C7-85FE-74E0-63AA62F3C3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74012138-0609-F7D1-971E-BD2487A827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A98161C-9F0A-F783-D882-FDC28DF37F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47351-20DB-4527-9F17-85FFDDF9F46D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027699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D05CDC-B8BB-9EAF-DE36-2FB4AF8196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2EF1310-B4C7-85FE-74E0-63AA62F3C3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74012138-0609-F7D1-971E-BD2487A827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A98161C-9F0A-F783-D882-FDC28DF37F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47351-20DB-4527-9F17-85FFDDF9F46D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027699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D05CDC-B8BB-9EAF-DE36-2FB4AF8196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2EF1310-B4C7-85FE-74E0-63AA62F3C3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74012138-0609-F7D1-971E-BD2487A827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A98161C-9F0A-F783-D882-FDC28DF37F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47351-20DB-4527-9F17-85FFDDF9F46D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027699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D05CDC-B8BB-9EAF-DE36-2FB4AF8196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2EF1310-B4C7-85FE-74E0-63AA62F3C3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74012138-0609-F7D1-971E-BD2487A827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A98161C-9F0A-F783-D882-FDC28DF37F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47351-20DB-4527-9F17-85FFDDF9F46D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964290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4253DA-EA2B-D94F-3465-6F563048BC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1B0B05D-574E-7DE8-8C69-0603F333743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4273881C-AEA4-D7F4-4C73-2634F3AA7C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4874149-4B3B-0282-2DAE-4BCFEF7CFEC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47351-20DB-4527-9F17-85FFDDF9F46D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291526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D05CDC-B8BB-9EAF-DE36-2FB4AF8196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2EF1310-B4C7-85FE-74E0-63AA62F3C3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74012138-0609-F7D1-971E-BD2487A827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A98161C-9F0A-F783-D882-FDC28DF37F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47351-20DB-4527-9F17-85FFDDF9F46D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964290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D05CDC-B8BB-9EAF-DE36-2FB4AF8196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2EF1310-B4C7-85FE-74E0-63AA62F3C3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74012138-0609-F7D1-971E-BD2487A827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A98161C-9F0A-F783-D882-FDC28DF37F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47351-20DB-4527-9F17-85FFDDF9F46D}" type="slidenum">
              <a:rPr lang="pl-PL" smtClean="0"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964290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D05CDC-B8BB-9EAF-DE36-2FB4AF8196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2EF1310-B4C7-85FE-74E0-63AA62F3C3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74012138-0609-F7D1-971E-BD2487A827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A98161C-9F0A-F783-D882-FDC28DF37F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47351-20DB-4527-9F17-85FFDDF9F46D}" type="slidenum">
              <a:rPr lang="pl-PL" smtClean="0"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452521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D05CDC-B8BB-9EAF-DE36-2FB4AF8196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2EF1310-B4C7-85FE-74E0-63AA62F3C3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74012138-0609-F7D1-971E-BD2487A827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A98161C-9F0A-F783-D882-FDC28DF37F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47351-20DB-4527-9F17-85FFDDF9F46D}" type="slidenum">
              <a:rPr lang="pl-PL" smtClean="0"/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842488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D05CDC-B8BB-9EAF-DE36-2FB4AF8196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2EF1310-B4C7-85FE-74E0-63AA62F3C3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74012138-0609-F7D1-971E-BD2487A827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A98161C-9F0A-F783-D882-FDC28DF37F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47351-20DB-4527-9F17-85FFDDF9F46D}" type="slidenum">
              <a:rPr lang="pl-PL" smtClean="0"/>
              <a:t>29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47248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47351-20DB-4527-9F17-85FFDDF9F46D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307291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9826DF-D42F-00A9-4DB3-6CF6A0E0C4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78916ADD-BD28-8F29-2703-3D0629D2F54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7356B14F-C1DA-30C1-1E39-64AD384AE9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51DBA20-76CF-8A17-4619-DEFD2CF9C10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47351-20DB-4527-9F17-85FFDDF9F46D}" type="slidenum">
              <a:rPr lang="pl-PL" smtClean="0"/>
              <a:t>30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383153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7A7040-BF97-9902-C7BA-211F906C9C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0E9D5A1-00A5-D77C-FA86-0A18C3D271B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22440C72-82C8-A7F5-B588-1ECB1E68057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7968D29-E140-B5FD-5B84-745D7B2CB1E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47351-20DB-4527-9F17-85FFDDF9F46D}" type="slidenum">
              <a:rPr lang="pl-PL" smtClean="0"/>
              <a:t>31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893753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D05CDC-B8BB-9EAF-DE36-2FB4AF8196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2EF1310-B4C7-85FE-74E0-63AA62F3C3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74012138-0609-F7D1-971E-BD2487A827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A98161C-9F0A-F783-D882-FDC28DF37F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47351-20DB-4527-9F17-85FFDDF9F46D}" type="slidenum">
              <a:rPr lang="pl-PL" smtClean="0"/>
              <a:t>32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511701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D05CDC-B8BB-9EAF-DE36-2FB4AF8196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2EF1310-B4C7-85FE-74E0-63AA62F3C3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74012138-0609-F7D1-971E-BD2487A827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A98161C-9F0A-F783-D882-FDC28DF37F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47351-20DB-4527-9F17-85FFDDF9F46D}" type="slidenum">
              <a:rPr lang="pl-PL" smtClean="0"/>
              <a:t>33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359319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D05CDC-B8BB-9EAF-DE36-2FB4AF8196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2EF1310-B4C7-85FE-74E0-63AA62F3C3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74012138-0609-F7D1-971E-BD2487A827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A98161C-9F0A-F783-D882-FDC28DF37F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47351-20DB-4527-9F17-85FFDDF9F46D}" type="slidenum">
              <a:rPr lang="pl-PL" smtClean="0"/>
              <a:t>34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802453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D05CDC-B8BB-9EAF-DE36-2FB4AF8196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2EF1310-B4C7-85FE-74E0-63AA62F3C3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74012138-0609-F7D1-971E-BD2487A827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A98161C-9F0A-F783-D882-FDC28DF37F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47351-20DB-4527-9F17-85FFDDF9F46D}" type="slidenum">
              <a:rPr lang="pl-PL" smtClean="0"/>
              <a:t>35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841841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35463B-BF75-5775-46A9-1494AAC7D7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5CE0FD31-92CB-17DB-867B-BA92AB59A54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38CC2374-7856-D533-6AE2-40F01B86B9B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9DAA3F0-EF72-660E-88A7-DC3AD7A20F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47351-20DB-4527-9F17-85FFDDF9F46D}" type="slidenum">
              <a:rPr lang="pl-PL" smtClean="0"/>
              <a:t>36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138944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0FBAD9-4635-62AA-DAAD-B298A0969C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74E62CEF-448E-0FD5-F673-4454ED289B3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9EF5D285-FC64-0054-A21A-A1B7668C83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E964260-85BB-C86B-09C7-36F2678431C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47351-20DB-4527-9F17-85FFDDF9F46D}" type="slidenum">
              <a:rPr lang="pl-PL" smtClean="0"/>
              <a:t>37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237699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D05CDC-B8BB-9EAF-DE36-2FB4AF8196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2EF1310-B4C7-85FE-74E0-63AA62F3C3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74012138-0609-F7D1-971E-BD2487A827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A98161C-9F0A-F783-D882-FDC28DF37F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47351-20DB-4527-9F17-85FFDDF9F46D}" type="slidenum">
              <a:rPr lang="pl-PL" smtClean="0"/>
              <a:t>38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841841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CD315C-27E6-2E0F-8619-48945AECE3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5BA5366A-3AD8-1CFC-5D92-7F5B2C20E43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AE7E968A-C904-0CCB-7897-3BF4272D27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4EC8EDC-CD0D-879E-8133-72990559CC5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47351-20DB-4527-9F17-85FFDDF9F46D}" type="slidenum">
              <a:rPr lang="pl-PL" smtClean="0"/>
              <a:t>39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70510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E597E3-91B0-ADA3-F79B-9CB7BA0167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83912E84-1FE0-356B-B4A0-095E37D9DB2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F8BA21B4-0B30-4675-D3C5-A41F7510B7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BA5B84A-76F1-2871-8684-289043B4FB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47351-20DB-4527-9F17-85FFDDF9F46D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493495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ABE570-2842-0BC8-D66D-CE7018F702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32A62706-E088-0BFA-437A-CA09F3E09D5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58046EC0-8BB8-A071-1D43-63321BF353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EF7064-E6DD-EC44-CB32-74723A5596B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47351-20DB-4527-9F17-85FFDDF9F46D}" type="slidenum">
              <a:rPr lang="pl-PL" smtClean="0"/>
              <a:t>40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031696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D05CDC-B8BB-9EAF-DE36-2FB4AF8196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2EF1310-B4C7-85FE-74E0-63AA62F3C3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74012138-0609-F7D1-971E-BD2487A827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A98161C-9F0A-F783-D882-FDC28DF37F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47351-20DB-4527-9F17-85FFDDF9F46D}" type="slidenum">
              <a:rPr lang="pl-PL" smtClean="0"/>
              <a:t>41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557445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D8AC10-1A95-5E57-31A8-AE9A9010A2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F4A2404C-99A9-0614-96E3-00917EEDE33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72523DD7-1FD0-E2BD-BE2D-DA9054EB56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BFBFE4C-E6C0-9F7E-E6EE-584E37BC432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47351-20DB-4527-9F17-85FFDDF9F46D}" type="slidenum">
              <a:rPr lang="pl-PL" smtClean="0"/>
              <a:t>42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340152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636F4F-DEC6-EE97-F1AC-2A60AF8E77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6EFB47A1-2F00-816E-E3C4-A989BD644EE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55A3C7F3-8F00-623E-2D18-1B62CC03E7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44EBBD1-A993-BCC6-CC76-EBFB2FF0FB3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47351-20DB-4527-9F17-85FFDDF9F46D}" type="slidenum">
              <a:rPr lang="pl-PL" smtClean="0"/>
              <a:t>43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941814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D05CDC-B8BB-9EAF-DE36-2FB4AF8196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2EF1310-B4C7-85FE-74E0-63AA62F3C3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74012138-0609-F7D1-971E-BD2487A827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A98161C-9F0A-F783-D882-FDC28DF37F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47351-20DB-4527-9F17-85FFDDF9F46D}" type="slidenum">
              <a:rPr lang="pl-PL" smtClean="0"/>
              <a:t>44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055157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1DA1ED-D953-1391-CE12-BC895CC648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C494A633-3735-9544-040B-E6CFB98CFE7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D4D7690E-F65C-818A-D809-5A9CEE5680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FFE2262-832D-1752-DEB2-52FD35BCDC8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47351-20DB-4527-9F17-85FFDDF9F46D}" type="slidenum">
              <a:rPr lang="pl-PL" smtClean="0"/>
              <a:t>45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2442505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D05CDC-B8BB-9EAF-DE36-2FB4AF8196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2EF1310-B4C7-85FE-74E0-63AA62F3C3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74012138-0609-F7D1-971E-BD2487A827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A98161C-9F0A-F783-D882-FDC28DF37F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47351-20DB-4527-9F17-85FFDDF9F46D}" type="slidenum">
              <a:rPr lang="pl-PL" smtClean="0"/>
              <a:t>46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0589635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2AD97D-5FDB-5B69-2F9D-411DC2AE27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359F64CE-0C73-4736-3397-02FD83055E4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AA02694D-89E5-5DC0-1B83-610C167DD6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46863CE-B47A-B6E4-8523-BFB524B1D3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47351-20DB-4527-9F17-85FFDDF9F46D}" type="slidenum">
              <a:rPr lang="pl-PL" smtClean="0"/>
              <a:t>47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370747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AB9A01-A000-C471-DE53-9D29ED12A9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40786DBD-B68B-A1D6-92A7-10C6A76980F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F686AC4E-F0A3-134F-A4EC-6508D978B7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705951F-A1BF-FF46-C321-41627958F2D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47351-20DB-4527-9F17-85FFDDF9F46D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69425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EF5CE9-F318-7ECC-9FB1-32099FA5FC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303D0FD9-9165-1242-8733-368DCFB23CF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5D62C5C1-3976-B040-342C-D773D5199B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C478EDB-EF01-9B5A-3C96-DE3EB323B01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47351-20DB-4527-9F17-85FFDDF9F46D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28361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A67563-1608-773B-85CE-01DDB548FF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D510CF14-9E32-93B9-27A4-3EA440EB17C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E2A3F8A9-A926-8B17-0431-14F455A41F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79878BE-24D0-050F-C358-613263AFB86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47351-20DB-4527-9F17-85FFDDF9F46D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24514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A67563-1608-773B-85CE-01DDB548FF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D510CF14-9E32-93B9-27A4-3EA440EB17C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E2A3F8A9-A926-8B17-0431-14F455A41F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79878BE-24D0-050F-C358-613263AFB86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47351-20DB-4527-9F17-85FFDDF9F46D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00008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2756E5-DC5E-CAD5-4880-CCB1F12C1C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E9C5639A-ABCB-90FD-4B40-E5865FFAE9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99269128-1212-0B73-8C2F-53600811A3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2BD4D20-313F-B0C2-794A-205631B0F94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47351-20DB-4527-9F17-85FFDDF9F46D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2316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hyperlink" Target="https://doaj.org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hyperlink" Target="https://v2.sherpa.ac.uk/opendoar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hyperlink" Target="https://esac-initiative.org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hyperlink" Target="https://www.ncn.gov.pl/ogloszenia/konkursy/sonata20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s://ncn.gov.pl/sites/default/files/pliki/zarzadzenia-dyrektora/zarzadzenieDyr-38_2020.pdf#page=2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ncn.gov.pl/sites/default/files/pliki/uchwaly-rady/2024/uchwala84_2024-zal1.pdf#page=39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Relationship Id="rId9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hyperlink" Target="https://www.ncn.gov.pl/sites/default/files/pliki/pismo_ws_zlagodzenia_zapisow%20dotyczacych_polityki_oa_w_ncn.pdf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hyperlink" Target="https://ncn.gov.pl/sites/default/files/pliki/uchwaly-rady/2024/uchwala84_2024-zal1.pdf#page=39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hyperlink" Target="https://ncn.gov.pl/sites/default/files/pliki/uchwaly-rady/2024/uchwala84_2024-zal1.pdf#page=39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hyperlink" Target="https://journalcheckertool.org/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hyperlink" Target="https://openpolicyfinder.jisc.ac.uk/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hyperlink" Target="https://www.doaj.org/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hyperlink" Target="https://mjl.clarivate.com/home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hyperlink" Target="https://link.springer.com/journals" TargetMode="External"/><Relationship Id="rId13" Type="http://schemas.openxmlformats.org/officeDocument/2006/relationships/hyperlink" Target="https://publication-recommender.ieee.org/home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journalfinder.elsevier.com/" TargetMode="External"/><Relationship Id="rId12" Type="http://schemas.openxmlformats.org/officeDocument/2006/relationships/hyperlink" Target="https://www.mdpi.com/about/journalfinder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hyperlink" Target="https://www.emeraldgrouppublishing.com/publish-with-us/publish-in-a-journal/find-a-journal" TargetMode="External"/><Relationship Id="rId5" Type="http://schemas.openxmlformats.org/officeDocument/2006/relationships/image" Target="../media/image3.png"/><Relationship Id="rId10" Type="http://schemas.openxmlformats.org/officeDocument/2006/relationships/hyperlink" Target="https://authorservices.taylorandfrancis.com/publishing-your-research/choosing-a-journal/journal-suggester/" TargetMode="External"/><Relationship Id="rId4" Type="http://schemas.openxmlformats.org/officeDocument/2006/relationships/image" Target="../media/image2.svg"/><Relationship Id="rId9" Type="http://schemas.openxmlformats.org/officeDocument/2006/relationships/hyperlink" Target="https://journalfinder.wiley.com/search?type=match" TargetMode="External"/><Relationship Id="rId14" Type="http://schemas.openxmlformats.org/officeDocument/2006/relationships/image" Target="../media/image5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hyperlink" Target="https://bazybg.uek.krakow.pl/dorobek/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hyperlink" Target="https://arianta.pl/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hyperlink" Target="https://punktoza.pl/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hyperlink" Target="https://ncn.gov.pl/sites/default/files/pliki/zarzadzenia-dyrektora/zarzadzenieDyr-38_2020.pdf#page=2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hyperlink" Target="https://thinkchecksubmit.org/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bg.uek.krakow.pl/otwarta-nauka/springer/" TargetMode="External"/><Relationship Id="rId13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hyperlink" Target="https://bg.uek.krakow.pl/otwarta-nauka/elsevier/" TargetMode="External"/><Relationship Id="rId12" Type="http://schemas.openxmlformats.org/officeDocument/2006/relationships/hyperlink" Target="https://wbn.icm.edu.pl/publikowanie-otwarte/" TargetMode="Externa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hyperlink" Target="https://bg.uek.krakow.pl/otwarta-nauka/oxford-university-press/" TargetMode="External"/><Relationship Id="rId5" Type="http://schemas.openxmlformats.org/officeDocument/2006/relationships/image" Target="../media/image3.png"/><Relationship Id="rId10" Type="http://schemas.openxmlformats.org/officeDocument/2006/relationships/hyperlink" Target="https://bg.uek.krakow.pl/otwarta-nauka/cambridge-university-press/" TargetMode="External"/><Relationship Id="rId4" Type="http://schemas.openxmlformats.org/officeDocument/2006/relationships/image" Target="../media/image2.svg"/><Relationship Id="rId9" Type="http://schemas.openxmlformats.org/officeDocument/2006/relationships/hyperlink" Target="https://bg.uek.krakow.pl/otwarta-nauka/emerald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hyperlink" Target="https://ncn.gov.pl/sites/default/files/pliki/zarzadzenia-dyrektora/zarzadzenieDyr-38_2020.pdf#page=2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hyperlink" Target="https://granty.uek.krakow.pl/potencjal/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granty.uek.krakow.pl/prolog/" TargetMode="External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hyperlink" Target="https://granty.uek.krakow.pl/" TargetMode="External"/><Relationship Id="rId5" Type="http://schemas.openxmlformats.org/officeDocument/2006/relationships/image" Target="../media/image3.png"/><Relationship Id="rId10" Type="http://schemas.openxmlformats.org/officeDocument/2006/relationships/hyperlink" Target="https://granty.uek.krakow.pl/wsparcie-aktywnosci-publikacyjnej/" TargetMode="External"/><Relationship Id="rId4" Type="http://schemas.openxmlformats.org/officeDocument/2006/relationships/image" Target="../media/image2.svg"/><Relationship Id="rId9" Type="http://schemas.openxmlformats.org/officeDocument/2006/relationships/hyperlink" Target="https://granty.uek.krakow.pl/doskonalosc-badawcza/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hyperlink" Target="https://ncn.gov.pl/finansowanie-nauki/otwarta-nauka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bg.uek.krakow.pl/otwarta-nauka/" TargetMode="External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image" Target="../media/image5.png"/><Relationship Id="rId5" Type="http://schemas.openxmlformats.org/officeDocument/2006/relationships/image" Target="../media/image3.png"/><Relationship Id="rId10" Type="http://schemas.openxmlformats.org/officeDocument/2006/relationships/hyperlink" Target="granty.uek.krakow.pl" TargetMode="External"/><Relationship Id="rId4" Type="http://schemas.openxmlformats.org/officeDocument/2006/relationships/image" Target="../media/image2.svg"/><Relationship Id="rId9" Type="http://schemas.openxmlformats.org/officeDocument/2006/relationships/hyperlink" Target="https://wbn.icm.edu.pl/publikowanie-otwarte/" TargetMode="Externa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hyperlink" Target="mailto:otwartanauka@uek.krakow.pl" TargetMode="External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hyperlink" Target="https://ncn.gov.pl/sites/default/files/pliki/prezentacje/2024_05_09_polityka_otwartego_dostepu_do_publikacji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ncn.gov.pl/sites/default/files/pliki/zarzadzenia-dyrektora/zarzadzenieDyr-38_2020.pdf#page=2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www.coalition-s.org/addendum-to-the-coalition-s-guidance-on-the-implementation-of-plan-s/principles-and-implementation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image" Target="../media/image5.png"/><Relationship Id="rId5" Type="http://schemas.openxmlformats.org/officeDocument/2006/relationships/image" Target="../media/image3.png"/><Relationship Id="rId10" Type="http://schemas.openxmlformats.org/officeDocument/2006/relationships/hyperlink" Target="https://bip.uek.krakow.pl/attachments/download/6702" TargetMode="External"/><Relationship Id="rId4" Type="http://schemas.openxmlformats.org/officeDocument/2006/relationships/image" Target="../media/image2.svg"/><Relationship Id="rId9" Type="http://schemas.openxmlformats.org/officeDocument/2006/relationships/hyperlink" Target="https://www.gov.pl/attachment/c47d37f9-eaab-4701-adce-84cf7585013e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bg.uek.krakow.pl/otwarta-nauka/plan-s/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www.coalition-s.org/about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Relationship Id="rId9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94617" y="435333"/>
            <a:ext cx="17378176" cy="9588714"/>
          </a:xfrm>
          <a:custGeom>
            <a:avLst/>
            <a:gdLst/>
            <a:ahLst/>
            <a:cxnLst/>
            <a:rect l="l" t="t" r="r" b="b"/>
            <a:pathLst>
              <a:path w="5882622" h="3245840">
                <a:moveTo>
                  <a:pt x="0" y="0"/>
                </a:moveTo>
                <a:lnTo>
                  <a:pt x="5882622" y="0"/>
                </a:lnTo>
                <a:lnTo>
                  <a:pt x="5882622" y="3245840"/>
                </a:lnTo>
                <a:lnTo>
                  <a:pt x="0" y="3245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pl-PL"/>
          </a:p>
        </p:txBody>
      </p:sp>
      <p:sp>
        <p:nvSpPr>
          <p:cNvPr id="5" name="Freeform 5"/>
          <p:cNvSpPr/>
          <p:nvPr/>
        </p:nvSpPr>
        <p:spPr>
          <a:xfrm>
            <a:off x="0" y="7085484"/>
            <a:ext cx="3201516" cy="3201516"/>
          </a:xfrm>
          <a:custGeom>
            <a:avLst/>
            <a:gdLst/>
            <a:ahLst/>
            <a:cxnLst/>
            <a:rect l="l" t="t" r="r" b="b"/>
            <a:pathLst>
              <a:path w="3201516" h="3201516">
                <a:moveTo>
                  <a:pt x="0" y="0"/>
                </a:moveTo>
                <a:lnTo>
                  <a:pt x="3201516" y="0"/>
                </a:lnTo>
                <a:lnTo>
                  <a:pt x="3201516" y="3201516"/>
                </a:lnTo>
                <a:lnTo>
                  <a:pt x="0" y="32015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6" name="Freeform 6"/>
          <p:cNvSpPr/>
          <p:nvPr/>
        </p:nvSpPr>
        <p:spPr>
          <a:xfrm flipH="1" flipV="1">
            <a:off x="14757821" y="-9525"/>
            <a:ext cx="3530179" cy="3530179"/>
          </a:xfrm>
          <a:custGeom>
            <a:avLst/>
            <a:gdLst/>
            <a:ahLst/>
            <a:cxnLst/>
            <a:rect l="l" t="t" r="r" b="b"/>
            <a:pathLst>
              <a:path w="3530179" h="3530179">
                <a:moveTo>
                  <a:pt x="3530179" y="3530179"/>
                </a:moveTo>
                <a:lnTo>
                  <a:pt x="0" y="3530179"/>
                </a:lnTo>
                <a:lnTo>
                  <a:pt x="0" y="0"/>
                </a:lnTo>
                <a:lnTo>
                  <a:pt x="3530179" y="0"/>
                </a:lnTo>
                <a:lnTo>
                  <a:pt x="3530179" y="3530179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Freeform 7"/>
          <p:cNvSpPr/>
          <p:nvPr/>
        </p:nvSpPr>
        <p:spPr>
          <a:xfrm rot="5400000" flipH="1" flipV="1">
            <a:off x="14757821" y="6411159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8" name="Freeform 8"/>
          <p:cNvSpPr/>
          <p:nvPr/>
        </p:nvSpPr>
        <p:spPr>
          <a:xfrm rot="-5400000" flipH="1" flipV="1">
            <a:off x="-523019" y="-509660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16" name="Group 16"/>
          <p:cNvGrpSpPr>
            <a:grpSpLocks noGrp="1" noUngrp="1" noRot="1" noMove="1" noResize="1"/>
          </p:cNvGrpSpPr>
          <p:nvPr/>
        </p:nvGrpSpPr>
        <p:grpSpPr>
          <a:xfrm>
            <a:off x="15589889" y="9169319"/>
            <a:ext cx="2920820" cy="738533"/>
            <a:chOff x="0" y="0"/>
            <a:chExt cx="1422665" cy="378090"/>
          </a:xfrm>
        </p:grpSpPr>
        <p:sp>
          <p:nvSpPr>
            <p:cNvPr id="17" name="Freeform 17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422665" cy="378090"/>
            </a:xfrm>
            <a:custGeom>
              <a:avLst/>
              <a:gdLst/>
              <a:ahLst/>
              <a:cxnLst/>
              <a:rect l="l" t="t" r="r" b="b"/>
              <a:pathLst>
                <a:path w="1422665" h="378090">
                  <a:moveTo>
                    <a:pt x="0" y="0"/>
                  </a:moveTo>
                  <a:lnTo>
                    <a:pt x="1422665" y="0"/>
                  </a:lnTo>
                  <a:lnTo>
                    <a:pt x="1422665" y="378090"/>
                  </a:lnTo>
                  <a:lnTo>
                    <a:pt x="0" y="3780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18" name="TextBox 18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9525"/>
              <a:ext cx="1422665" cy="387615"/>
            </a:xfrm>
            <a:prstGeom prst="rect">
              <a:avLst/>
            </a:prstGeom>
          </p:spPr>
          <p:txBody>
            <a:bodyPr lIns="26891" tIns="26891" rIns="26891" bIns="26891" rtlCol="0" anchor="ctr"/>
            <a:lstStyle/>
            <a:p>
              <a:pPr algn="ctr">
                <a:lnSpc>
                  <a:spcPts val="1561"/>
                </a:lnSpc>
              </a:pPr>
              <a:endParaRPr/>
            </a:p>
          </p:txBody>
        </p:sp>
      </p:grpSp>
      <p:sp>
        <p:nvSpPr>
          <p:cNvPr id="19" name="TextBox 19"/>
          <p:cNvSpPr txBox="1"/>
          <p:nvPr/>
        </p:nvSpPr>
        <p:spPr>
          <a:xfrm>
            <a:off x="15827937" y="9407711"/>
            <a:ext cx="2337760" cy="261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24"/>
              </a:lnSpc>
              <a:spcBef>
                <a:spcPct val="0"/>
              </a:spcBef>
            </a:pPr>
            <a:r>
              <a:rPr lang="en-US" sz="1800" spc="-89" dirty="0">
                <a:solidFill>
                  <a:srgbClr val="F1A33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bg.uek.krakow.pl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3973493" y="3262915"/>
            <a:ext cx="12967653" cy="21031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8249"/>
              </a:lnSpc>
              <a:spcBef>
                <a:spcPct val="0"/>
              </a:spcBef>
            </a:pPr>
            <a:r>
              <a:rPr lang="pl-PL" sz="70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Publikowanie </a:t>
            </a:r>
          </a:p>
          <a:p>
            <a:pPr>
              <a:lnSpc>
                <a:spcPts val="8249"/>
              </a:lnSpc>
              <a:spcBef>
                <a:spcPct val="0"/>
              </a:spcBef>
            </a:pPr>
            <a:r>
              <a:rPr lang="pl-PL" sz="70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w Otwartym Dostępie</a:t>
            </a:r>
            <a:endParaRPr lang="en-US" sz="7000" b="1" spc="-349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League Spartan"/>
              <a:cs typeface="Poppins" panose="00000500000000000000" pitchFamily="2" charset="-18"/>
              <a:sym typeface="League Spartan"/>
            </a:endParaRPr>
          </a:p>
        </p:txBody>
      </p:sp>
      <p:pic>
        <p:nvPicPr>
          <p:cNvPr id="26" name="Obraz 25">
            <a:extLst>
              <a:ext uri="{FF2B5EF4-FFF2-40B4-BE49-F238E27FC236}">
                <a16:creationId xmlns:a16="http://schemas.microsoft.com/office/drawing/2014/main" id="{E91EDB73-200E-64D9-7D89-D7BAD1D2725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2509" y="328982"/>
            <a:ext cx="3705001" cy="822890"/>
          </a:xfrm>
          <a:prstGeom prst="rect">
            <a:avLst/>
          </a:prstGeom>
        </p:spPr>
      </p:pic>
      <p:sp>
        <p:nvSpPr>
          <p:cNvPr id="9" name="TextBox 21">
            <a:extLst>
              <a:ext uri="{FF2B5EF4-FFF2-40B4-BE49-F238E27FC236}">
                <a16:creationId xmlns:a16="http://schemas.microsoft.com/office/drawing/2014/main" id="{A5413C79-8305-13D4-BC1B-FD5757170444}"/>
              </a:ext>
            </a:extLst>
          </p:cNvPr>
          <p:cNvSpPr txBox="1"/>
          <p:nvPr/>
        </p:nvSpPr>
        <p:spPr>
          <a:xfrm>
            <a:off x="14291617" y="6437217"/>
            <a:ext cx="3201517" cy="7386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Grzegorz Budny</a:t>
            </a:r>
            <a:b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</a:b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Biblioteka UEK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EEC219FF-A69E-0DE8-5553-7986FF2D3B0E}"/>
              </a:ext>
            </a:extLst>
          </p:cNvPr>
          <p:cNvSpPr txBox="1"/>
          <p:nvPr/>
        </p:nvSpPr>
        <p:spPr>
          <a:xfrm>
            <a:off x="14223116" y="7620739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04.12.2024 r.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08DF2F9-5F42-8F04-7203-3F86D0683A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FF2B5EF4-FFF2-40B4-BE49-F238E27FC236}">
                <a16:creationId xmlns:a16="http://schemas.microsoft.com/office/drawing/2014/main" id="{FDE3D6DE-DBFE-F097-69E4-BBCBB68C608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2509" y="395161"/>
            <a:ext cx="17402982" cy="9548939"/>
          </a:xfrm>
          <a:custGeom>
            <a:avLst/>
            <a:gdLst/>
            <a:ahLst/>
            <a:cxnLst/>
            <a:rect l="l" t="t" r="r" b="b"/>
            <a:pathLst>
              <a:path w="5882622" h="3245840">
                <a:moveTo>
                  <a:pt x="0" y="0"/>
                </a:moveTo>
                <a:lnTo>
                  <a:pt x="5882622" y="0"/>
                </a:lnTo>
                <a:lnTo>
                  <a:pt x="5882622" y="3245840"/>
                </a:lnTo>
                <a:lnTo>
                  <a:pt x="0" y="3245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pl-PL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22BAB2CB-AFFE-F010-E7FE-D62D59AB3167}"/>
              </a:ext>
            </a:extLst>
          </p:cNvPr>
          <p:cNvSpPr/>
          <p:nvPr/>
        </p:nvSpPr>
        <p:spPr>
          <a:xfrm>
            <a:off x="0" y="7085484"/>
            <a:ext cx="3201516" cy="3201516"/>
          </a:xfrm>
          <a:custGeom>
            <a:avLst/>
            <a:gdLst/>
            <a:ahLst/>
            <a:cxnLst/>
            <a:rect l="l" t="t" r="r" b="b"/>
            <a:pathLst>
              <a:path w="3201516" h="3201516">
                <a:moveTo>
                  <a:pt x="0" y="0"/>
                </a:moveTo>
                <a:lnTo>
                  <a:pt x="3201516" y="0"/>
                </a:lnTo>
                <a:lnTo>
                  <a:pt x="3201516" y="3201516"/>
                </a:lnTo>
                <a:lnTo>
                  <a:pt x="0" y="32015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5ECF4DBE-08DA-1559-8B15-C057AC0E42D5}"/>
              </a:ext>
            </a:extLst>
          </p:cNvPr>
          <p:cNvSpPr/>
          <p:nvPr/>
        </p:nvSpPr>
        <p:spPr>
          <a:xfrm flipH="1" flipV="1">
            <a:off x="14757821" y="-9525"/>
            <a:ext cx="3530179" cy="3530179"/>
          </a:xfrm>
          <a:custGeom>
            <a:avLst/>
            <a:gdLst/>
            <a:ahLst/>
            <a:cxnLst/>
            <a:rect l="l" t="t" r="r" b="b"/>
            <a:pathLst>
              <a:path w="3530179" h="3530179">
                <a:moveTo>
                  <a:pt x="3530179" y="3530179"/>
                </a:moveTo>
                <a:lnTo>
                  <a:pt x="0" y="3530179"/>
                </a:lnTo>
                <a:lnTo>
                  <a:pt x="0" y="0"/>
                </a:lnTo>
                <a:lnTo>
                  <a:pt x="3530179" y="0"/>
                </a:lnTo>
                <a:lnTo>
                  <a:pt x="3530179" y="3530179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985F03ED-0A8F-8F97-63AD-B88160CF50C7}"/>
              </a:ext>
            </a:extLst>
          </p:cNvPr>
          <p:cNvSpPr/>
          <p:nvPr/>
        </p:nvSpPr>
        <p:spPr>
          <a:xfrm rot="5400000" flipH="1" flipV="1">
            <a:off x="14757821" y="6411159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4C666F70-0A44-6209-127B-38B8D23065B7}"/>
              </a:ext>
            </a:extLst>
          </p:cNvPr>
          <p:cNvSpPr/>
          <p:nvPr/>
        </p:nvSpPr>
        <p:spPr>
          <a:xfrm rot="-5400000" flipH="1" flipV="1">
            <a:off x="-523019" y="-509660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16" name="Group 16">
            <a:extLst>
              <a:ext uri="{FF2B5EF4-FFF2-40B4-BE49-F238E27FC236}">
                <a16:creationId xmlns:a16="http://schemas.microsoft.com/office/drawing/2014/main" id="{9E69E268-7A28-8777-07A9-9C7CE2DC338A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5589889" y="9169319"/>
            <a:ext cx="2920820" cy="738533"/>
            <a:chOff x="0" y="0"/>
            <a:chExt cx="1422665" cy="378090"/>
          </a:xfrm>
        </p:grpSpPr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220D778A-D018-13D3-5DB7-70726BDA605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422665" cy="378090"/>
            </a:xfrm>
            <a:custGeom>
              <a:avLst/>
              <a:gdLst/>
              <a:ahLst/>
              <a:cxnLst/>
              <a:rect l="l" t="t" r="r" b="b"/>
              <a:pathLst>
                <a:path w="1422665" h="378090">
                  <a:moveTo>
                    <a:pt x="0" y="0"/>
                  </a:moveTo>
                  <a:lnTo>
                    <a:pt x="1422665" y="0"/>
                  </a:lnTo>
                  <a:lnTo>
                    <a:pt x="1422665" y="378090"/>
                  </a:lnTo>
                  <a:lnTo>
                    <a:pt x="0" y="3780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18" name="TextBox 18">
              <a:extLst>
                <a:ext uri="{FF2B5EF4-FFF2-40B4-BE49-F238E27FC236}">
                  <a16:creationId xmlns:a16="http://schemas.microsoft.com/office/drawing/2014/main" id="{0ED4CECE-E62F-D0DF-8D27-8D233FC546E1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9525"/>
              <a:ext cx="1422665" cy="387615"/>
            </a:xfrm>
            <a:prstGeom prst="rect">
              <a:avLst/>
            </a:prstGeom>
          </p:spPr>
          <p:txBody>
            <a:bodyPr lIns="26891" tIns="26891" rIns="26891" bIns="26891" rtlCol="0" anchor="ctr"/>
            <a:lstStyle/>
            <a:p>
              <a:pPr algn="ctr">
                <a:lnSpc>
                  <a:spcPts val="1561"/>
                </a:lnSpc>
              </a:pPr>
              <a:endParaRPr/>
            </a:p>
          </p:txBody>
        </p:sp>
      </p:grpSp>
      <p:sp>
        <p:nvSpPr>
          <p:cNvPr id="19" name="TextBox 19">
            <a:extLst>
              <a:ext uri="{FF2B5EF4-FFF2-40B4-BE49-F238E27FC236}">
                <a16:creationId xmlns:a16="http://schemas.microsoft.com/office/drawing/2014/main" id="{4259B537-07D9-F4BE-FCBE-791BA261C590}"/>
              </a:ext>
            </a:extLst>
          </p:cNvPr>
          <p:cNvSpPr txBox="1"/>
          <p:nvPr/>
        </p:nvSpPr>
        <p:spPr>
          <a:xfrm>
            <a:off x="15827937" y="9407711"/>
            <a:ext cx="2337760" cy="261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24"/>
              </a:lnSpc>
              <a:spcBef>
                <a:spcPct val="0"/>
              </a:spcBef>
            </a:pPr>
            <a:r>
              <a:rPr lang="en-US" sz="1800" spc="-89" dirty="0">
                <a:solidFill>
                  <a:srgbClr val="F1A33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bg.uek.krakow.pl</a:t>
            </a:r>
          </a:p>
        </p:txBody>
      </p:sp>
      <p:sp>
        <p:nvSpPr>
          <p:cNvPr id="20" name="TextBox 20">
            <a:extLst>
              <a:ext uri="{FF2B5EF4-FFF2-40B4-BE49-F238E27FC236}">
                <a16:creationId xmlns:a16="http://schemas.microsoft.com/office/drawing/2014/main" id="{E239280C-4A20-F9D7-BD0D-D30FF8E18868}"/>
              </a:ext>
            </a:extLst>
          </p:cNvPr>
          <p:cNvSpPr txBox="1"/>
          <p:nvPr/>
        </p:nvSpPr>
        <p:spPr>
          <a:xfrm>
            <a:off x="1477928" y="1625798"/>
            <a:ext cx="10485472" cy="10041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249"/>
              </a:lnSpc>
              <a:spcBef>
                <a:spcPct val="0"/>
              </a:spcBef>
            </a:pPr>
            <a:r>
              <a:rPr lang="pl-PL" sz="60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Złota droga Open Access</a:t>
            </a:r>
            <a:endParaRPr lang="en-US" sz="6000" b="1" spc="-349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League Spartan"/>
              <a:cs typeface="Poppins" panose="00000500000000000000" pitchFamily="2" charset="-18"/>
              <a:sym typeface="League Spartan"/>
            </a:endParaRPr>
          </a:p>
        </p:txBody>
      </p:sp>
      <p:sp>
        <p:nvSpPr>
          <p:cNvPr id="21" name="TextBox 21">
            <a:extLst>
              <a:ext uri="{FF2B5EF4-FFF2-40B4-BE49-F238E27FC236}">
                <a16:creationId xmlns:a16="http://schemas.microsoft.com/office/drawing/2014/main" id="{A0946976-A2C8-C471-98D8-AC90907C7E99}"/>
              </a:ext>
            </a:extLst>
          </p:cNvPr>
          <p:cNvSpPr txBox="1"/>
          <p:nvPr/>
        </p:nvSpPr>
        <p:spPr>
          <a:xfrm>
            <a:off x="2356767" y="3695700"/>
            <a:ext cx="14166143" cy="470898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150000"/>
              </a:lnSpc>
            </a:pPr>
            <a:endParaRPr lang="pl-PL" sz="28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>
              <a:lnSpc>
                <a:spcPct val="150000"/>
              </a:lnSpc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Złota droga otwartego dostępu (Gold Open Access) to publikowanie artykułów w </a:t>
            </a:r>
            <a:r>
              <a:rPr lang="pl-PL" sz="2400" dirty="0">
                <a:solidFill>
                  <a:schemeClr val="accent6"/>
                </a:solidFill>
                <a:latin typeface="Poppins"/>
                <a:ea typeface="Poppins"/>
                <a:cs typeface="Poppins"/>
                <a:sym typeface="Poppins"/>
              </a:rPr>
              <a:t>otwartych czasopismach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, czyli takich, które zapewniają otwarty dostęp do wszystkich artykułów na swojej stronie internetowej bez barier technologicznych, finansowych i prawnych. </a:t>
            </a:r>
          </a:p>
          <a:p>
            <a:pPr>
              <a:lnSpc>
                <a:spcPct val="150000"/>
              </a:lnSpc>
            </a:pP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>
              <a:lnSpc>
                <a:spcPct val="150000"/>
              </a:lnSpc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Konieczne jest jednak uiszczenie </a:t>
            </a:r>
            <a:r>
              <a:rPr lang="pl-PL" sz="2400" dirty="0">
                <a:solidFill>
                  <a:srgbClr val="F1A336"/>
                </a:solidFill>
                <a:latin typeface="Poppins"/>
                <a:ea typeface="Poppins"/>
                <a:cs typeface="Poppins"/>
                <a:sym typeface="Poppins"/>
              </a:rPr>
              <a:t>jednorazowej opłaty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- </a:t>
            </a:r>
            <a:r>
              <a:rPr lang="pl-PL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Article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 Processing </a:t>
            </a:r>
            <a:r>
              <a:rPr lang="pl-PL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Charge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 (</a:t>
            </a:r>
            <a:r>
              <a:rPr lang="pl-PL" sz="2400" dirty="0">
                <a:solidFill>
                  <a:srgbClr val="F1A336"/>
                </a:solidFill>
                <a:latin typeface="Poppins"/>
                <a:ea typeface="Poppins"/>
                <a:cs typeface="Poppins"/>
                <a:sym typeface="Poppins"/>
              </a:rPr>
              <a:t>APC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).  Zazwyczaj jest to kwota od kilkuset do kilku tysięcy EUR, USD lub CHF.</a:t>
            </a:r>
          </a:p>
          <a:p>
            <a:pPr>
              <a:lnSpc>
                <a:spcPct val="150000"/>
              </a:lnSpc>
            </a:pPr>
            <a:endParaRPr lang="pl-PL" sz="32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4C6E0A36-F6FB-2F9E-C150-1EC74D6A424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2509" y="322055"/>
            <a:ext cx="3705001" cy="82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6373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08DF2F9-5F42-8F04-7203-3F86D0683A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FF2B5EF4-FFF2-40B4-BE49-F238E27FC236}">
                <a16:creationId xmlns:a16="http://schemas.microsoft.com/office/drawing/2014/main" id="{FDE3D6DE-DBFE-F097-69E4-BBCBB68C608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2509" y="395161"/>
            <a:ext cx="17402982" cy="9548939"/>
          </a:xfrm>
          <a:custGeom>
            <a:avLst/>
            <a:gdLst/>
            <a:ahLst/>
            <a:cxnLst/>
            <a:rect l="l" t="t" r="r" b="b"/>
            <a:pathLst>
              <a:path w="5882622" h="3245840">
                <a:moveTo>
                  <a:pt x="0" y="0"/>
                </a:moveTo>
                <a:lnTo>
                  <a:pt x="5882622" y="0"/>
                </a:lnTo>
                <a:lnTo>
                  <a:pt x="5882622" y="3245840"/>
                </a:lnTo>
                <a:lnTo>
                  <a:pt x="0" y="3245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pl-PL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22BAB2CB-AFFE-F010-E7FE-D62D59AB3167}"/>
              </a:ext>
            </a:extLst>
          </p:cNvPr>
          <p:cNvSpPr/>
          <p:nvPr/>
        </p:nvSpPr>
        <p:spPr>
          <a:xfrm>
            <a:off x="0" y="7085484"/>
            <a:ext cx="3201516" cy="3201516"/>
          </a:xfrm>
          <a:custGeom>
            <a:avLst/>
            <a:gdLst/>
            <a:ahLst/>
            <a:cxnLst/>
            <a:rect l="l" t="t" r="r" b="b"/>
            <a:pathLst>
              <a:path w="3201516" h="3201516">
                <a:moveTo>
                  <a:pt x="0" y="0"/>
                </a:moveTo>
                <a:lnTo>
                  <a:pt x="3201516" y="0"/>
                </a:lnTo>
                <a:lnTo>
                  <a:pt x="3201516" y="3201516"/>
                </a:lnTo>
                <a:lnTo>
                  <a:pt x="0" y="32015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5ECF4DBE-08DA-1559-8B15-C057AC0E42D5}"/>
              </a:ext>
            </a:extLst>
          </p:cNvPr>
          <p:cNvSpPr/>
          <p:nvPr/>
        </p:nvSpPr>
        <p:spPr>
          <a:xfrm flipH="1" flipV="1">
            <a:off x="14757821" y="-9525"/>
            <a:ext cx="3530179" cy="3530179"/>
          </a:xfrm>
          <a:custGeom>
            <a:avLst/>
            <a:gdLst/>
            <a:ahLst/>
            <a:cxnLst/>
            <a:rect l="l" t="t" r="r" b="b"/>
            <a:pathLst>
              <a:path w="3530179" h="3530179">
                <a:moveTo>
                  <a:pt x="3530179" y="3530179"/>
                </a:moveTo>
                <a:lnTo>
                  <a:pt x="0" y="3530179"/>
                </a:lnTo>
                <a:lnTo>
                  <a:pt x="0" y="0"/>
                </a:lnTo>
                <a:lnTo>
                  <a:pt x="3530179" y="0"/>
                </a:lnTo>
                <a:lnTo>
                  <a:pt x="3530179" y="3530179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985F03ED-0A8F-8F97-63AD-B88160CF50C7}"/>
              </a:ext>
            </a:extLst>
          </p:cNvPr>
          <p:cNvSpPr/>
          <p:nvPr/>
        </p:nvSpPr>
        <p:spPr>
          <a:xfrm rot="5400000" flipH="1" flipV="1">
            <a:off x="14757821" y="6411159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4C666F70-0A44-6209-127B-38B8D23065B7}"/>
              </a:ext>
            </a:extLst>
          </p:cNvPr>
          <p:cNvSpPr/>
          <p:nvPr/>
        </p:nvSpPr>
        <p:spPr>
          <a:xfrm rot="-5400000" flipH="1" flipV="1">
            <a:off x="-523019" y="-509660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16" name="Group 16">
            <a:extLst>
              <a:ext uri="{FF2B5EF4-FFF2-40B4-BE49-F238E27FC236}">
                <a16:creationId xmlns:a16="http://schemas.microsoft.com/office/drawing/2014/main" id="{9E69E268-7A28-8777-07A9-9C7CE2DC338A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5589889" y="9169319"/>
            <a:ext cx="2920820" cy="738533"/>
            <a:chOff x="0" y="0"/>
            <a:chExt cx="1422665" cy="378090"/>
          </a:xfrm>
        </p:grpSpPr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220D778A-D018-13D3-5DB7-70726BDA605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422665" cy="378090"/>
            </a:xfrm>
            <a:custGeom>
              <a:avLst/>
              <a:gdLst/>
              <a:ahLst/>
              <a:cxnLst/>
              <a:rect l="l" t="t" r="r" b="b"/>
              <a:pathLst>
                <a:path w="1422665" h="378090">
                  <a:moveTo>
                    <a:pt x="0" y="0"/>
                  </a:moveTo>
                  <a:lnTo>
                    <a:pt x="1422665" y="0"/>
                  </a:lnTo>
                  <a:lnTo>
                    <a:pt x="1422665" y="378090"/>
                  </a:lnTo>
                  <a:lnTo>
                    <a:pt x="0" y="3780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18" name="TextBox 18">
              <a:extLst>
                <a:ext uri="{FF2B5EF4-FFF2-40B4-BE49-F238E27FC236}">
                  <a16:creationId xmlns:a16="http://schemas.microsoft.com/office/drawing/2014/main" id="{0ED4CECE-E62F-D0DF-8D27-8D233FC546E1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9525"/>
              <a:ext cx="1422665" cy="387615"/>
            </a:xfrm>
            <a:prstGeom prst="rect">
              <a:avLst/>
            </a:prstGeom>
          </p:spPr>
          <p:txBody>
            <a:bodyPr lIns="26891" tIns="26891" rIns="26891" bIns="26891" rtlCol="0" anchor="ctr"/>
            <a:lstStyle/>
            <a:p>
              <a:pPr algn="ctr">
                <a:lnSpc>
                  <a:spcPts val="1561"/>
                </a:lnSpc>
              </a:pPr>
              <a:endParaRPr/>
            </a:p>
          </p:txBody>
        </p:sp>
      </p:grpSp>
      <p:sp>
        <p:nvSpPr>
          <p:cNvPr id="19" name="TextBox 19">
            <a:extLst>
              <a:ext uri="{FF2B5EF4-FFF2-40B4-BE49-F238E27FC236}">
                <a16:creationId xmlns:a16="http://schemas.microsoft.com/office/drawing/2014/main" id="{4259B537-07D9-F4BE-FCBE-791BA261C590}"/>
              </a:ext>
            </a:extLst>
          </p:cNvPr>
          <p:cNvSpPr txBox="1"/>
          <p:nvPr/>
        </p:nvSpPr>
        <p:spPr>
          <a:xfrm>
            <a:off x="15827937" y="9407711"/>
            <a:ext cx="2337760" cy="261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24"/>
              </a:lnSpc>
              <a:spcBef>
                <a:spcPct val="0"/>
              </a:spcBef>
            </a:pPr>
            <a:r>
              <a:rPr lang="en-US" sz="1800" spc="-89" dirty="0">
                <a:solidFill>
                  <a:srgbClr val="F1A33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bg.uek.krakow.pl</a:t>
            </a:r>
          </a:p>
        </p:txBody>
      </p:sp>
      <p:sp>
        <p:nvSpPr>
          <p:cNvPr id="20" name="TextBox 20">
            <a:extLst>
              <a:ext uri="{FF2B5EF4-FFF2-40B4-BE49-F238E27FC236}">
                <a16:creationId xmlns:a16="http://schemas.microsoft.com/office/drawing/2014/main" id="{E239280C-4A20-F9D7-BD0D-D30FF8E18868}"/>
              </a:ext>
            </a:extLst>
          </p:cNvPr>
          <p:cNvSpPr txBox="1"/>
          <p:nvPr/>
        </p:nvSpPr>
        <p:spPr>
          <a:xfrm>
            <a:off x="1600758" y="1582815"/>
            <a:ext cx="12242838" cy="105157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249"/>
              </a:lnSpc>
              <a:spcBef>
                <a:spcPct val="0"/>
              </a:spcBef>
            </a:pPr>
            <a:r>
              <a:rPr lang="pl-PL" sz="60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Diamentowa droga Open Access</a:t>
            </a:r>
            <a:endParaRPr lang="en-US" sz="6000" b="1" spc="-349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League Spartan"/>
              <a:cs typeface="Poppins" panose="00000500000000000000" pitchFamily="2" charset="-18"/>
              <a:sym typeface="League Spartan"/>
            </a:endParaRPr>
          </a:p>
        </p:txBody>
      </p:sp>
      <p:sp>
        <p:nvSpPr>
          <p:cNvPr id="21" name="TextBox 21">
            <a:extLst>
              <a:ext uri="{FF2B5EF4-FFF2-40B4-BE49-F238E27FC236}">
                <a16:creationId xmlns:a16="http://schemas.microsoft.com/office/drawing/2014/main" id="{A0946976-A2C8-C471-98D8-AC90907C7E99}"/>
              </a:ext>
            </a:extLst>
          </p:cNvPr>
          <p:cNvSpPr txBox="1"/>
          <p:nvPr/>
        </p:nvSpPr>
        <p:spPr>
          <a:xfrm>
            <a:off x="2418931" y="2928281"/>
            <a:ext cx="13152472" cy="463921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150000"/>
              </a:lnSpc>
            </a:pPr>
            <a:endParaRPr lang="pl-PL" sz="28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>
              <a:lnSpc>
                <a:spcPct val="150000"/>
              </a:lnSpc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Zbliżonym do złotej drogi modelem jest diamentowa droga otwartego dostępu (</a:t>
            </a:r>
            <a:r>
              <a:rPr lang="pl-PL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Diamond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 Open Access). Tutaj także wszystkie artykuły w czasopiśmie są dostępne bez ograniczeń.</a:t>
            </a:r>
          </a:p>
          <a:p>
            <a:pPr>
              <a:lnSpc>
                <a:spcPct val="150000"/>
              </a:lnSpc>
            </a:pP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>
              <a:lnSpc>
                <a:spcPct val="150000"/>
              </a:lnSpc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Różnica polega na tym, że w modelu diamentowym wydawca nie pobiera od autorów </a:t>
            </a:r>
            <a:r>
              <a:rPr lang="pl-PL" sz="2400" dirty="0">
                <a:solidFill>
                  <a:srgbClr val="F1A336"/>
                </a:solidFill>
                <a:latin typeface="Poppins"/>
                <a:ea typeface="Poppins"/>
                <a:cs typeface="Poppins"/>
                <a:sym typeface="Poppins"/>
              </a:rPr>
              <a:t>żadnych opłat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. 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endParaRPr lang="pl-PL" sz="32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4C6E0A36-F6FB-2F9E-C150-1EC74D6A424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2509" y="322055"/>
            <a:ext cx="3705001" cy="82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0203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08DF2F9-5F42-8F04-7203-3F86D0683A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FF2B5EF4-FFF2-40B4-BE49-F238E27FC236}">
                <a16:creationId xmlns:a16="http://schemas.microsoft.com/office/drawing/2014/main" id="{FDE3D6DE-DBFE-F097-69E4-BBCBB68C608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2509" y="395161"/>
            <a:ext cx="17402982" cy="9548939"/>
          </a:xfrm>
          <a:custGeom>
            <a:avLst/>
            <a:gdLst/>
            <a:ahLst/>
            <a:cxnLst/>
            <a:rect l="l" t="t" r="r" b="b"/>
            <a:pathLst>
              <a:path w="5882622" h="3245840">
                <a:moveTo>
                  <a:pt x="0" y="0"/>
                </a:moveTo>
                <a:lnTo>
                  <a:pt x="5882622" y="0"/>
                </a:lnTo>
                <a:lnTo>
                  <a:pt x="5882622" y="3245840"/>
                </a:lnTo>
                <a:lnTo>
                  <a:pt x="0" y="3245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pl-PL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22BAB2CB-AFFE-F010-E7FE-D62D59AB3167}"/>
              </a:ext>
            </a:extLst>
          </p:cNvPr>
          <p:cNvSpPr/>
          <p:nvPr/>
        </p:nvSpPr>
        <p:spPr>
          <a:xfrm>
            <a:off x="0" y="7085484"/>
            <a:ext cx="3201516" cy="3201516"/>
          </a:xfrm>
          <a:custGeom>
            <a:avLst/>
            <a:gdLst/>
            <a:ahLst/>
            <a:cxnLst/>
            <a:rect l="l" t="t" r="r" b="b"/>
            <a:pathLst>
              <a:path w="3201516" h="3201516">
                <a:moveTo>
                  <a:pt x="0" y="0"/>
                </a:moveTo>
                <a:lnTo>
                  <a:pt x="3201516" y="0"/>
                </a:lnTo>
                <a:lnTo>
                  <a:pt x="3201516" y="3201516"/>
                </a:lnTo>
                <a:lnTo>
                  <a:pt x="0" y="32015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5ECF4DBE-08DA-1559-8B15-C057AC0E42D5}"/>
              </a:ext>
            </a:extLst>
          </p:cNvPr>
          <p:cNvSpPr/>
          <p:nvPr/>
        </p:nvSpPr>
        <p:spPr>
          <a:xfrm flipH="1" flipV="1">
            <a:off x="14757821" y="-9525"/>
            <a:ext cx="3530179" cy="3530179"/>
          </a:xfrm>
          <a:custGeom>
            <a:avLst/>
            <a:gdLst/>
            <a:ahLst/>
            <a:cxnLst/>
            <a:rect l="l" t="t" r="r" b="b"/>
            <a:pathLst>
              <a:path w="3530179" h="3530179">
                <a:moveTo>
                  <a:pt x="3530179" y="3530179"/>
                </a:moveTo>
                <a:lnTo>
                  <a:pt x="0" y="3530179"/>
                </a:lnTo>
                <a:lnTo>
                  <a:pt x="0" y="0"/>
                </a:lnTo>
                <a:lnTo>
                  <a:pt x="3530179" y="0"/>
                </a:lnTo>
                <a:lnTo>
                  <a:pt x="3530179" y="3530179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985F03ED-0A8F-8F97-63AD-B88160CF50C7}"/>
              </a:ext>
            </a:extLst>
          </p:cNvPr>
          <p:cNvSpPr/>
          <p:nvPr/>
        </p:nvSpPr>
        <p:spPr>
          <a:xfrm rot="5400000" flipH="1" flipV="1">
            <a:off x="14757821" y="6411159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 dirty="0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4C666F70-0A44-6209-127B-38B8D23065B7}"/>
              </a:ext>
            </a:extLst>
          </p:cNvPr>
          <p:cNvSpPr/>
          <p:nvPr/>
        </p:nvSpPr>
        <p:spPr>
          <a:xfrm rot="-5400000" flipH="1" flipV="1">
            <a:off x="-523019" y="-509660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16" name="Group 16">
            <a:extLst>
              <a:ext uri="{FF2B5EF4-FFF2-40B4-BE49-F238E27FC236}">
                <a16:creationId xmlns:a16="http://schemas.microsoft.com/office/drawing/2014/main" id="{9E69E268-7A28-8777-07A9-9C7CE2DC338A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5589889" y="9169319"/>
            <a:ext cx="2920820" cy="738533"/>
            <a:chOff x="0" y="0"/>
            <a:chExt cx="1422665" cy="378090"/>
          </a:xfrm>
        </p:grpSpPr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220D778A-D018-13D3-5DB7-70726BDA605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422665" cy="378090"/>
            </a:xfrm>
            <a:custGeom>
              <a:avLst/>
              <a:gdLst/>
              <a:ahLst/>
              <a:cxnLst/>
              <a:rect l="l" t="t" r="r" b="b"/>
              <a:pathLst>
                <a:path w="1422665" h="378090">
                  <a:moveTo>
                    <a:pt x="0" y="0"/>
                  </a:moveTo>
                  <a:lnTo>
                    <a:pt x="1422665" y="0"/>
                  </a:lnTo>
                  <a:lnTo>
                    <a:pt x="1422665" y="378090"/>
                  </a:lnTo>
                  <a:lnTo>
                    <a:pt x="0" y="3780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18" name="TextBox 18">
              <a:extLst>
                <a:ext uri="{FF2B5EF4-FFF2-40B4-BE49-F238E27FC236}">
                  <a16:creationId xmlns:a16="http://schemas.microsoft.com/office/drawing/2014/main" id="{0ED4CECE-E62F-D0DF-8D27-8D233FC546E1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9525"/>
              <a:ext cx="1422665" cy="387615"/>
            </a:xfrm>
            <a:prstGeom prst="rect">
              <a:avLst/>
            </a:prstGeom>
          </p:spPr>
          <p:txBody>
            <a:bodyPr lIns="26891" tIns="26891" rIns="26891" bIns="26891" rtlCol="0" anchor="ctr"/>
            <a:lstStyle/>
            <a:p>
              <a:pPr algn="ctr">
                <a:lnSpc>
                  <a:spcPts val="1561"/>
                </a:lnSpc>
              </a:pPr>
              <a:endParaRPr/>
            </a:p>
          </p:txBody>
        </p:sp>
      </p:grpSp>
      <p:sp>
        <p:nvSpPr>
          <p:cNvPr id="19" name="TextBox 19">
            <a:extLst>
              <a:ext uri="{FF2B5EF4-FFF2-40B4-BE49-F238E27FC236}">
                <a16:creationId xmlns:a16="http://schemas.microsoft.com/office/drawing/2014/main" id="{4259B537-07D9-F4BE-FCBE-791BA261C590}"/>
              </a:ext>
            </a:extLst>
          </p:cNvPr>
          <p:cNvSpPr txBox="1"/>
          <p:nvPr/>
        </p:nvSpPr>
        <p:spPr>
          <a:xfrm>
            <a:off x="15827937" y="9407711"/>
            <a:ext cx="2337760" cy="261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24"/>
              </a:lnSpc>
              <a:spcBef>
                <a:spcPct val="0"/>
              </a:spcBef>
            </a:pPr>
            <a:r>
              <a:rPr lang="en-US" sz="1800" spc="-89" dirty="0">
                <a:solidFill>
                  <a:srgbClr val="F1A33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bg.uek.krakow.pl</a:t>
            </a:r>
          </a:p>
        </p:txBody>
      </p:sp>
      <p:sp>
        <p:nvSpPr>
          <p:cNvPr id="20" name="TextBox 20">
            <a:extLst>
              <a:ext uri="{FF2B5EF4-FFF2-40B4-BE49-F238E27FC236}">
                <a16:creationId xmlns:a16="http://schemas.microsoft.com/office/drawing/2014/main" id="{E239280C-4A20-F9D7-BD0D-D30FF8E18868}"/>
              </a:ext>
            </a:extLst>
          </p:cNvPr>
          <p:cNvSpPr txBox="1"/>
          <p:nvPr/>
        </p:nvSpPr>
        <p:spPr>
          <a:xfrm>
            <a:off x="2026854" y="1048581"/>
            <a:ext cx="12242838" cy="205569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249"/>
              </a:lnSpc>
              <a:spcBef>
                <a:spcPct val="0"/>
              </a:spcBef>
            </a:pPr>
            <a:r>
              <a:rPr lang="pl-PL" sz="60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Zielona droga Open Access - </a:t>
            </a:r>
            <a:r>
              <a:rPr lang="pl-PL" sz="6000" b="1" spc="-349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samoarchiwizacja</a:t>
            </a:r>
            <a:endParaRPr lang="en-US" sz="6000" b="1" spc="-349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League Spartan"/>
              <a:cs typeface="Poppins" panose="00000500000000000000" pitchFamily="2" charset="-18"/>
              <a:sym typeface="League Spartan"/>
            </a:endParaRPr>
          </a:p>
        </p:txBody>
      </p:sp>
      <p:sp>
        <p:nvSpPr>
          <p:cNvPr id="21" name="TextBox 21">
            <a:extLst>
              <a:ext uri="{FF2B5EF4-FFF2-40B4-BE49-F238E27FC236}">
                <a16:creationId xmlns:a16="http://schemas.microsoft.com/office/drawing/2014/main" id="{A0946976-A2C8-C471-98D8-AC90907C7E99}"/>
              </a:ext>
            </a:extLst>
          </p:cNvPr>
          <p:cNvSpPr txBox="1"/>
          <p:nvPr/>
        </p:nvSpPr>
        <p:spPr>
          <a:xfrm>
            <a:off x="2723336" y="2788976"/>
            <a:ext cx="13152472" cy="674030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150000"/>
              </a:lnSpc>
            </a:pPr>
            <a:endParaRPr lang="pl-PL" sz="28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>
              <a:lnSpc>
                <a:spcPct val="150000"/>
              </a:lnSpc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Zielona droga otwartego dostępu (Green Open Access) to </a:t>
            </a:r>
            <a:r>
              <a:rPr lang="pl-PL" sz="2400" dirty="0">
                <a:solidFill>
                  <a:srgbClr val="F1A336"/>
                </a:solidFill>
                <a:latin typeface="Poppins"/>
                <a:ea typeface="Poppins"/>
                <a:cs typeface="Poppins"/>
                <a:sym typeface="Poppins"/>
              </a:rPr>
              <a:t>udostępnianie artykułów w otwartych repozytoriach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. </a:t>
            </a:r>
          </a:p>
          <a:p>
            <a:pPr>
              <a:lnSpc>
                <a:spcPct val="150000"/>
              </a:lnSpc>
            </a:pP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>
              <a:lnSpc>
                <a:spcPct val="150000"/>
              </a:lnSpc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Artykuł jest opublikowany w czasopiśmie subskrypcyjnym lub hybrydowym, a jego wersja - w zależności od polityki wydawcy może to być </a:t>
            </a:r>
            <a:r>
              <a:rPr lang="pl-PL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preprint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, AAM (Author </a:t>
            </a:r>
            <a:r>
              <a:rPr lang="pl-PL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Accepted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r>
              <a:rPr lang="pl-PL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Manuscript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) lub </a:t>
            </a:r>
            <a:r>
              <a:rPr lang="pl-PL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VoR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 (Version of </a:t>
            </a:r>
            <a:r>
              <a:rPr lang="pl-PL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Record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) - zostaje umieszczona w otwartym repozytorium.</a:t>
            </a:r>
          </a:p>
          <a:p>
            <a:pPr>
              <a:lnSpc>
                <a:spcPct val="150000"/>
              </a:lnSpc>
            </a:pP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>
              <a:lnSpc>
                <a:spcPct val="150000"/>
              </a:lnSpc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Niektórzy wydawcy wymagają tzw. </a:t>
            </a:r>
            <a:r>
              <a:rPr lang="pl-PL" sz="2400" dirty="0">
                <a:solidFill>
                  <a:srgbClr val="F1A336"/>
                </a:solidFill>
                <a:latin typeface="Poppins"/>
                <a:ea typeface="Poppins"/>
                <a:cs typeface="Poppins"/>
                <a:sym typeface="Poppins"/>
              </a:rPr>
              <a:t>embarga czasowego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, czyli określonego czasu od daty ukazania się artykułu w czasopiśmie, w którym  nie można zdeponować tekstu w otwartym repozytorium.</a:t>
            </a: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4C6E0A36-F6FB-2F9E-C150-1EC74D6A424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2509" y="322055"/>
            <a:ext cx="3705001" cy="82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4899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0F9E25C-E13F-A51D-615B-46C6475553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FF2B5EF4-FFF2-40B4-BE49-F238E27FC236}">
                <a16:creationId xmlns:a16="http://schemas.microsoft.com/office/drawing/2014/main" id="{D0A89F41-1E7C-28FB-959A-A9296661202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2509" y="395161"/>
            <a:ext cx="17402982" cy="9548939"/>
          </a:xfrm>
          <a:custGeom>
            <a:avLst/>
            <a:gdLst/>
            <a:ahLst/>
            <a:cxnLst/>
            <a:rect l="l" t="t" r="r" b="b"/>
            <a:pathLst>
              <a:path w="5882622" h="3245840">
                <a:moveTo>
                  <a:pt x="0" y="0"/>
                </a:moveTo>
                <a:lnTo>
                  <a:pt x="5882622" y="0"/>
                </a:lnTo>
                <a:lnTo>
                  <a:pt x="5882622" y="3245840"/>
                </a:lnTo>
                <a:lnTo>
                  <a:pt x="0" y="3245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pl-PL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339E6630-BAE2-1AA3-8C01-915E9D6F1553}"/>
              </a:ext>
            </a:extLst>
          </p:cNvPr>
          <p:cNvSpPr/>
          <p:nvPr/>
        </p:nvSpPr>
        <p:spPr>
          <a:xfrm>
            <a:off x="0" y="7085484"/>
            <a:ext cx="3201516" cy="3201516"/>
          </a:xfrm>
          <a:custGeom>
            <a:avLst/>
            <a:gdLst/>
            <a:ahLst/>
            <a:cxnLst/>
            <a:rect l="l" t="t" r="r" b="b"/>
            <a:pathLst>
              <a:path w="3201516" h="3201516">
                <a:moveTo>
                  <a:pt x="0" y="0"/>
                </a:moveTo>
                <a:lnTo>
                  <a:pt x="3201516" y="0"/>
                </a:lnTo>
                <a:lnTo>
                  <a:pt x="3201516" y="3201516"/>
                </a:lnTo>
                <a:lnTo>
                  <a:pt x="0" y="32015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93A5CBA9-EDAA-4BD8-C5E9-F2622F33948B}"/>
              </a:ext>
            </a:extLst>
          </p:cNvPr>
          <p:cNvSpPr/>
          <p:nvPr/>
        </p:nvSpPr>
        <p:spPr>
          <a:xfrm flipH="1" flipV="1">
            <a:off x="14666539" y="-10111"/>
            <a:ext cx="3530179" cy="3530179"/>
          </a:xfrm>
          <a:custGeom>
            <a:avLst/>
            <a:gdLst/>
            <a:ahLst/>
            <a:cxnLst/>
            <a:rect l="l" t="t" r="r" b="b"/>
            <a:pathLst>
              <a:path w="3530179" h="3530179">
                <a:moveTo>
                  <a:pt x="3530179" y="3530179"/>
                </a:moveTo>
                <a:lnTo>
                  <a:pt x="0" y="3530179"/>
                </a:lnTo>
                <a:lnTo>
                  <a:pt x="0" y="0"/>
                </a:lnTo>
                <a:lnTo>
                  <a:pt x="3530179" y="0"/>
                </a:lnTo>
                <a:lnTo>
                  <a:pt x="3530179" y="3530179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4519065F-40F6-69D0-21F4-5579605F0E0A}"/>
              </a:ext>
            </a:extLst>
          </p:cNvPr>
          <p:cNvSpPr/>
          <p:nvPr/>
        </p:nvSpPr>
        <p:spPr>
          <a:xfrm rot="5400000" flipH="1" flipV="1">
            <a:off x="14757821" y="6411159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5B1C7F1A-D112-93FE-46F7-97EB5F4A5301}"/>
              </a:ext>
            </a:extLst>
          </p:cNvPr>
          <p:cNvSpPr/>
          <p:nvPr/>
        </p:nvSpPr>
        <p:spPr>
          <a:xfrm rot="-5400000" flipH="1" flipV="1">
            <a:off x="-523019" y="-509660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16" name="Group 16">
            <a:extLst>
              <a:ext uri="{FF2B5EF4-FFF2-40B4-BE49-F238E27FC236}">
                <a16:creationId xmlns:a16="http://schemas.microsoft.com/office/drawing/2014/main" id="{6AADAD4C-970F-4A87-B28A-DD48C3B14321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5589889" y="9169319"/>
            <a:ext cx="2920820" cy="738533"/>
            <a:chOff x="0" y="0"/>
            <a:chExt cx="1422665" cy="378090"/>
          </a:xfrm>
        </p:grpSpPr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E2BE90CE-D55A-5B21-7FD2-426AC3D0B89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422665" cy="378090"/>
            </a:xfrm>
            <a:custGeom>
              <a:avLst/>
              <a:gdLst/>
              <a:ahLst/>
              <a:cxnLst/>
              <a:rect l="l" t="t" r="r" b="b"/>
              <a:pathLst>
                <a:path w="1422665" h="378090">
                  <a:moveTo>
                    <a:pt x="0" y="0"/>
                  </a:moveTo>
                  <a:lnTo>
                    <a:pt x="1422665" y="0"/>
                  </a:lnTo>
                  <a:lnTo>
                    <a:pt x="1422665" y="378090"/>
                  </a:lnTo>
                  <a:lnTo>
                    <a:pt x="0" y="3780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18" name="TextBox 18">
              <a:extLst>
                <a:ext uri="{FF2B5EF4-FFF2-40B4-BE49-F238E27FC236}">
                  <a16:creationId xmlns:a16="http://schemas.microsoft.com/office/drawing/2014/main" id="{74428A0B-3E0E-8423-BF7C-FB34B62F09B9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9525"/>
              <a:ext cx="1422665" cy="387615"/>
            </a:xfrm>
            <a:prstGeom prst="rect">
              <a:avLst/>
            </a:prstGeom>
          </p:spPr>
          <p:txBody>
            <a:bodyPr lIns="26891" tIns="26891" rIns="26891" bIns="26891" rtlCol="0" anchor="ctr"/>
            <a:lstStyle/>
            <a:p>
              <a:pPr algn="ctr">
                <a:lnSpc>
                  <a:spcPts val="1561"/>
                </a:lnSpc>
              </a:pPr>
              <a:endParaRPr/>
            </a:p>
          </p:txBody>
        </p:sp>
      </p:grpSp>
      <p:sp>
        <p:nvSpPr>
          <p:cNvPr id="19" name="TextBox 19">
            <a:extLst>
              <a:ext uri="{FF2B5EF4-FFF2-40B4-BE49-F238E27FC236}">
                <a16:creationId xmlns:a16="http://schemas.microsoft.com/office/drawing/2014/main" id="{96267650-3C5A-0A8B-4EE7-8A195C82BA9E}"/>
              </a:ext>
            </a:extLst>
          </p:cNvPr>
          <p:cNvSpPr txBox="1"/>
          <p:nvPr/>
        </p:nvSpPr>
        <p:spPr>
          <a:xfrm>
            <a:off x="15827937" y="9407711"/>
            <a:ext cx="2337760" cy="261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24"/>
              </a:lnSpc>
              <a:spcBef>
                <a:spcPct val="0"/>
              </a:spcBef>
            </a:pPr>
            <a:r>
              <a:rPr lang="en-US" sz="1800" spc="-89" dirty="0">
                <a:solidFill>
                  <a:srgbClr val="F1A33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bg.uek.krakow.pl</a:t>
            </a:r>
          </a:p>
        </p:txBody>
      </p:sp>
      <p:sp>
        <p:nvSpPr>
          <p:cNvPr id="20" name="TextBox 20">
            <a:extLst>
              <a:ext uri="{FF2B5EF4-FFF2-40B4-BE49-F238E27FC236}">
                <a16:creationId xmlns:a16="http://schemas.microsoft.com/office/drawing/2014/main" id="{61AE387A-F8A3-3DED-1E1D-9411CD65064F}"/>
              </a:ext>
            </a:extLst>
          </p:cNvPr>
          <p:cNvSpPr txBox="1"/>
          <p:nvPr/>
        </p:nvSpPr>
        <p:spPr>
          <a:xfrm>
            <a:off x="1600758" y="1582815"/>
            <a:ext cx="8762442" cy="10041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249"/>
              </a:lnSpc>
              <a:spcBef>
                <a:spcPct val="0"/>
              </a:spcBef>
            </a:pPr>
            <a:r>
              <a:rPr lang="pl-PL" sz="60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Przydatne definicje</a:t>
            </a:r>
            <a:endParaRPr lang="en-US" sz="6000" b="1" spc="-349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League Spartan"/>
              <a:cs typeface="Poppins" panose="00000500000000000000" pitchFamily="2" charset="-18"/>
              <a:sym typeface="League Spartan"/>
            </a:endParaRPr>
          </a:p>
        </p:txBody>
      </p:sp>
      <p:sp>
        <p:nvSpPr>
          <p:cNvPr id="21" name="TextBox 21">
            <a:extLst>
              <a:ext uri="{FF2B5EF4-FFF2-40B4-BE49-F238E27FC236}">
                <a16:creationId xmlns:a16="http://schemas.microsoft.com/office/drawing/2014/main" id="{633998D9-464C-180F-57A7-F9AEF508BC5A}"/>
              </a:ext>
            </a:extLst>
          </p:cNvPr>
          <p:cNvSpPr txBox="1"/>
          <p:nvPr/>
        </p:nvSpPr>
        <p:spPr>
          <a:xfrm>
            <a:off x="2566493" y="3059031"/>
            <a:ext cx="13381072" cy="553997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400" dirty="0" err="1">
                <a:solidFill>
                  <a:schemeClr val="accent6"/>
                </a:solidFill>
                <a:latin typeface="Poppins"/>
                <a:ea typeface="Poppins"/>
                <a:cs typeface="Poppins"/>
                <a:sym typeface="Poppins"/>
              </a:rPr>
              <a:t>Preprint</a:t>
            </a:r>
            <a:r>
              <a:rPr lang="pl-PL" sz="2400" dirty="0">
                <a:solidFill>
                  <a:schemeClr val="accent6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– wstępna (przed recenzją) wersja artykułu, który nie został jeszcze opublikowany w czasopiśmie naukowym.</a:t>
            </a:r>
          </a:p>
          <a:p>
            <a:pPr>
              <a:lnSpc>
                <a:spcPct val="150000"/>
              </a:lnSpc>
            </a:pP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>
              <a:lnSpc>
                <a:spcPct val="150000"/>
              </a:lnSpc>
            </a:pPr>
            <a:r>
              <a:rPr lang="pl-PL" sz="2400" dirty="0">
                <a:solidFill>
                  <a:schemeClr val="accent6"/>
                </a:solidFill>
                <a:latin typeface="Poppins"/>
                <a:ea typeface="Poppins"/>
                <a:cs typeface="Poppins"/>
                <a:sym typeface="Poppins"/>
              </a:rPr>
              <a:t>AAM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 (Author </a:t>
            </a:r>
            <a:r>
              <a:rPr lang="pl-PL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Accepted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r>
              <a:rPr lang="pl-PL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Manuscript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, inaczej </a:t>
            </a:r>
            <a:r>
              <a:rPr lang="pl-PL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Postprint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) – to zrecenzowana metodą </a:t>
            </a:r>
            <a:r>
              <a:rPr lang="pl-PL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peer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r>
              <a:rPr lang="pl-PL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review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 ostateczna wersja artykułu przed publikacją. Od wersji wydawniczej - już opublikowanej w czasopiśmie, różni się tym, że nie posiada jeszcze specyficznej dla danego czasopisma szaty graficznej. </a:t>
            </a:r>
          </a:p>
          <a:p>
            <a:pPr>
              <a:lnSpc>
                <a:spcPct val="150000"/>
              </a:lnSpc>
            </a:pP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>
              <a:lnSpc>
                <a:spcPct val="150000"/>
              </a:lnSpc>
            </a:pPr>
            <a:r>
              <a:rPr lang="pl-PL" sz="2400" dirty="0" err="1">
                <a:solidFill>
                  <a:schemeClr val="accent6"/>
                </a:solidFill>
                <a:latin typeface="Poppins"/>
                <a:ea typeface="Poppins"/>
                <a:cs typeface="Poppins"/>
                <a:sym typeface="Poppins"/>
              </a:rPr>
              <a:t>VoR</a:t>
            </a:r>
            <a:r>
              <a:rPr lang="pl-PL" sz="2400" dirty="0">
                <a:solidFill>
                  <a:schemeClr val="accent6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(Version of </a:t>
            </a:r>
            <a:r>
              <a:rPr lang="pl-PL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Record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) - wersja artykułu w pełni zredagowana, złożona i sformatowana w formie opublikowanej w czasopiśmie.</a:t>
            </a: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81441A2A-92C2-D31D-C720-34EB862C5E0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2509" y="322055"/>
            <a:ext cx="3705001" cy="82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004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A4B0256-637D-5C3D-441D-4F9FF2A063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FF2B5EF4-FFF2-40B4-BE49-F238E27FC236}">
                <a16:creationId xmlns:a16="http://schemas.microsoft.com/office/drawing/2014/main" id="{FF540104-DD33-9F59-A928-1AFA39917E7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2509" y="395161"/>
            <a:ext cx="17402982" cy="9548939"/>
          </a:xfrm>
          <a:custGeom>
            <a:avLst/>
            <a:gdLst/>
            <a:ahLst/>
            <a:cxnLst/>
            <a:rect l="l" t="t" r="r" b="b"/>
            <a:pathLst>
              <a:path w="5882622" h="3245840">
                <a:moveTo>
                  <a:pt x="0" y="0"/>
                </a:moveTo>
                <a:lnTo>
                  <a:pt x="5882622" y="0"/>
                </a:lnTo>
                <a:lnTo>
                  <a:pt x="5882622" y="3245840"/>
                </a:lnTo>
                <a:lnTo>
                  <a:pt x="0" y="3245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pl-PL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D8319482-844B-5C98-84F4-DC3662129A35}"/>
              </a:ext>
            </a:extLst>
          </p:cNvPr>
          <p:cNvSpPr/>
          <p:nvPr/>
        </p:nvSpPr>
        <p:spPr>
          <a:xfrm>
            <a:off x="0" y="7085484"/>
            <a:ext cx="3201516" cy="3201516"/>
          </a:xfrm>
          <a:custGeom>
            <a:avLst/>
            <a:gdLst/>
            <a:ahLst/>
            <a:cxnLst/>
            <a:rect l="l" t="t" r="r" b="b"/>
            <a:pathLst>
              <a:path w="3201516" h="3201516">
                <a:moveTo>
                  <a:pt x="0" y="0"/>
                </a:moveTo>
                <a:lnTo>
                  <a:pt x="3201516" y="0"/>
                </a:lnTo>
                <a:lnTo>
                  <a:pt x="3201516" y="3201516"/>
                </a:lnTo>
                <a:lnTo>
                  <a:pt x="0" y="32015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8CD88CB4-9EDF-35A1-EEC2-85289CE234D3}"/>
              </a:ext>
            </a:extLst>
          </p:cNvPr>
          <p:cNvSpPr/>
          <p:nvPr/>
        </p:nvSpPr>
        <p:spPr>
          <a:xfrm flipH="1" flipV="1">
            <a:off x="14757821" y="-9525"/>
            <a:ext cx="3530179" cy="3530179"/>
          </a:xfrm>
          <a:custGeom>
            <a:avLst/>
            <a:gdLst/>
            <a:ahLst/>
            <a:cxnLst/>
            <a:rect l="l" t="t" r="r" b="b"/>
            <a:pathLst>
              <a:path w="3530179" h="3530179">
                <a:moveTo>
                  <a:pt x="3530179" y="3530179"/>
                </a:moveTo>
                <a:lnTo>
                  <a:pt x="0" y="3530179"/>
                </a:lnTo>
                <a:lnTo>
                  <a:pt x="0" y="0"/>
                </a:lnTo>
                <a:lnTo>
                  <a:pt x="3530179" y="0"/>
                </a:lnTo>
                <a:lnTo>
                  <a:pt x="3530179" y="3530179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F02AE299-755D-F6DD-2567-FC3FC9A016F1}"/>
              </a:ext>
            </a:extLst>
          </p:cNvPr>
          <p:cNvSpPr/>
          <p:nvPr/>
        </p:nvSpPr>
        <p:spPr>
          <a:xfrm rot="5400000" flipH="1" flipV="1">
            <a:off x="14757821" y="6411159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FCDBA0CE-0F0F-8A65-5AA7-C2DC8C22AB7D}"/>
              </a:ext>
            </a:extLst>
          </p:cNvPr>
          <p:cNvSpPr/>
          <p:nvPr/>
        </p:nvSpPr>
        <p:spPr>
          <a:xfrm rot="-5400000" flipH="1" flipV="1">
            <a:off x="-523019" y="-509660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16" name="Group 16">
            <a:extLst>
              <a:ext uri="{FF2B5EF4-FFF2-40B4-BE49-F238E27FC236}">
                <a16:creationId xmlns:a16="http://schemas.microsoft.com/office/drawing/2014/main" id="{82A0D19A-917E-E787-1D57-B5B632730C8F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5589889" y="9169319"/>
            <a:ext cx="2920820" cy="738533"/>
            <a:chOff x="0" y="0"/>
            <a:chExt cx="1422665" cy="378090"/>
          </a:xfrm>
        </p:grpSpPr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F69F80A2-54D9-4FE8-7C41-4B82647F3BE7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422665" cy="378090"/>
            </a:xfrm>
            <a:custGeom>
              <a:avLst/>
              <a:gdLst/>
              <a:ahLst/>
              <a:cxnLst/>
              <a:rect l="l" t="t" r="r" b="b"/>
              <a:pathLst>
                <a:path w="1422665" h="378090">
                  <a:moveTo>
                    <a:pt x="0" y="0"/>
                  </a:moveTo>
                  <a:lnTo>
                    <a:pt x="1422665" y="0"/>
                  </a:lnTo>
                  <a:lnTo>
                    <a:pt x="1422665" y="378090"/>
                  </a:lnTo>
                  <a:lnTo>
                    <a:pt x="0" y="3780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18" name="TextBox 18">
              <a:extLst>
                <a:ext uri="{FF2B5EF4-FFF2-40B4-BE49-F238E27FC236}">
                  <a16:creationId xmlns:a16="http://schemas.microsoft.com/office/drawing/2014/main" id="{29B7BCD1-9BE2-A096-3E4F-C489CEF3A1F9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9525"/>
              <a:ext cx="1422665" cy="387615"/>
            </a:xfrm>
            <a:prstGeom prst="rect">
              <a:avLst/>
            </a:prstGeom>
          </p:spPr>
          <p:txBody>
            <a:bodyPr lIns="26891" tIns="26891" rIns="26891" bIns="26891" rtlCol="0" anchor="ctr"/>
            <a:lstStyle/>
            <a:p>
              <a:pPr algn="ctr">
                <a:lnSpc>
                  <a:spcPts val="1561"/>
                </a:lnSpc>
              </a:pPr>
              <a:endParaRPr/>
            </a:p>
          </p:txBody>
        </p:sp>
      </p:grpSp>
      <p:sp>
        <p:nvSpPr>
          <p:cNvPr id="19" name="TextBox 19">
            <a:extLst>
              <a:ext uri="{FF2B5EF4-FFF2-40B4-BE49-F238E27FC236}">
                <a16:creationId xmlns:a16="http://schemas.microsoft.com/office/drawing/2014/main" id="{6EB78316-BB21-2163-C6DF-60F96C0EF783}"/>
              </a:ext>
            </a:extLst>
          </p:cNvPr>
          <p:cNvSpPr txBox="1"/>
          <p:nvPr/>
        </p:nvSpPr>
        <p:spPr>
          <a:xfrm>
            <a:off x="15827937" y="9407711"/>
            <a:ext cx="2337760" cy="261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24"/>
              </a:lnSpc>
              <a:spcBef>
                <a:spcPct val="0"/>
              </a:spcBef>
            </a:pPr>
            <a:r>
              <a:rPr lang="en-US" sz="1800" spc="-89" dirty="0">
                <a:solidFill>
                  <a:srgbClr val="F1A33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bg.uek.krakow.pl</a:t>
            </a:r>
          </a:p>
        </p:txBody>
      </p:sp>
      <p:sp>
        <p:nvSpPr>
          <p:cNvPr id="20" name="TextBox 20">
            <a:extLst>
              <a:ext uri="{FF2B5EF4-FFF2-40B4-BE49-F238E27FC236}">
                <a16:creationId xmlns:a16="http://schemas.microsoft.com/office/drawing/2014/main" id="{21AEE93C-E7FF-732F-4FCA-F5BF5A65FB67}"/>
              </a:ext>
            </a:extLst>
          </p:cNvPr>
          <p:cNvSpPr txBox="1"/>
          <p:nvPr/>
        </p:nvSpPr>
        <p:spPr>
          <a:xfrm>
            <a:off x="1605349" y="1218051"/>
            <a:ext cx="13152472" cy="205569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249"/>
              </a:lnSpc>
              <a:spcBef>
                <a:spcPct val="0"/>
              </a:spcBef>
            </a:pPr>
            <a:r>
              <a:rPr lang="pl-PL" sz="60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Polityka NCN dot. otwartego dostępu do publikacji naukowych</a:t>
            </a:r>
            <a:endParaRPr lang="en-US" sz="6000" b="1" spc="-349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League Spartan"/>
              <a:cs typeface="Poppins" panose="00000500000000000000" pitchFamily="2" charset="-18"/>
              <a:sym typeface="League Spartan"/>
            </a:endParaRPr>
          </a:p>
        </p:txBody>
      </p:sp>
      <p:sp>
        <p:nvSpPr>
          <p:cNvPr id="21" name="TextBox 21">
            <a:extLst>
              <a:ext uri="{FF2B5EF4-FFF2-40B4-BE49-F238E27FC236}">
                <a16:creationId xmlns:a16="http://schemas.microsoft.com/office/drawing/2014/main" id="{DFA65386-BEEF-F6B1-5657-F09EC0D581F4}"/>
              </a:ext>
            </a:extLst>
          </p:cNvPr>
          <p:cNvSpPr txBox="1"/>
          <p:nvPr/>
        </p:nvSpPr>
        <p:spPr>
          <a:xfrm>
            <a:off x="2361708" y="3730627"/>
            <a:ext cx="13564583" cy="492442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defRPr/>
            </a:pPr>
            <a:r>
              <a:rPr lang="pl-PL" alt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Trzy dopuszczalne ścieżki publikacyjne:</a:t>
            </a:r>
          </a:p>
          <a:p>
            <a:pPr>
              <a:defRPr/>
            </a:pPr>
            <a:endParaRPr lang="pl-PL" altLang="pl-PL" sz="2400" dirty="0"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pl-PL" alt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W czasopismach otwartych lub na platformach otwartego dostępu. </a:t>
            </a:r>
            <a:r>
              <a:rPr lang="pl-PL" altLang="pl-PL" sz="2400" dirty="0">
                <a:solidFill>
                  <a:schemeClr val="accent6"/>
                </a:solidFill>
                <a:latin typeface="Poppins" panose="00000500000000000000" pitchFamily="2" charset="-18"/>
                <a:cs typeface="Poppins" panose="00000500000000000000" pitchFamily="2" charset="-18"/>
                <a:sym typeface="Wingdings" panose="05000000000000000000" pitchFamily="2" charset="2"/>
              </a:rPr>
              <a:t>(Droga złota)</a:t>
            </a:r>
            <a:endParaRPr lang="pl-PL" altLang="pl-PL" sz="2400" dirty="0">
              <a:solidFill>
                <a:schemeClr val="accent6"/>
              </a:solidFill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pl-PL" altLang="pl-PL" sz="2400" dirty="0"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pl-PL" alt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W czasopismach subskrypcyjnych lub hybrydowych pod warunkiem opublikowania tekstu w otwartym repozytorium. </a:t>
            </a:r>
            <a:r>
              <a:rPr lang="pl-PL" altLang="pl-PL" sz="2400" dirty="0">
                <a:solidFill>
                  <a:schemeClr val="accent6"/>
                </a:solidFill>
                <a:latin typeface="Poppins" panose="00000500000000000000" pitchFamily="2" charset="-18"/>
                <a:cs typeface="Poppins" panose="00000500000000000000" pitchFamily="2" charset="-18"/>
                <a:sym typeface="Wingdings" panose="05000000000000000000" pitchFamily="2" charset="2"/>
              </a:rPr>
              <a:t>(Droga zielona)</a:t>
            </a:r>
            <a:endParaRPr lang="pl-PL" altLang="pl-PL" sz="2400" dirty="0">
              <a:solidFill>
                <a:schemeClr val="accent6"/>
              </a:solidFill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pl-PL" altLang="pl-PL" sz="2400" dirty="0"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pl-PL" alt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W czasopismach transformacyjnych i objętych licencją otwartego dostępu w ramach tzw. umów transformacyjnych. </a:t>
            </a:r>
            <a:r>
              <a:rPr lang="pl-PL" altLang="pl-PL" sz="2000" dirty="0">
                <a:latin typeface="Poppins" panose="00000500000000000000" pitchFamily="2" charset="-18"/>
                <a:cs typeface="Poppins" panose="00000500000000000000" pitchFamily="2" charset="-18"/>
              </a:rPr>
              <a:t>(Ta ścieżka publikacyjna obowiązuje tylko, gdy praca została przyjęta do druku lub opublikowana </a:t>
            </a:r>
            <a:r>
              <a:rPr lang="pl-PL" altLang="pl-PL" sz="2000" dirty="0">
                <a:solidFill>
                  <a:srgbClr val="F1A336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do 31 grudnia 2024 r.)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pl-PL" altLang="pl-PL" sz="2000" dirty="0"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pPr>
              <a:defRPr/>
            </a:pPr>
            <a:endParaRPr lang="pl-PL" altLang="pl-PL" sz="2000" dirty="0"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pPr>
              <a:defRPr/>
            </a:pPr>
            <a:r>
              <a:rPr lang="pl-PL" alt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Wszystkie trzy ścieżki są równoważne, żadna z nich nie jest preferowana przez NCN.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pl-PL" altLang="pl-PL" sz="2000" dirty="0">
              <a:latin typeface="Poppins" panose="00000500000000000000" pitchFamily="2" charset="-18"/>
              <a:cs typeface="Poppins" panose="00000500000000000000" pitchFamily="2" charset="-18"/>
            </a:endParaRP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EBB06C81-D9A5-630D-D1B2-909DFF0B4EB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2509" y="322055"/>
            <a:ext cx="3705001" cy="82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0529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0F9E25C-E13F-A51D-615B-46C6475553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FF2B5EF4-FFF2-40B4-BE49-F238E27FC236}">
                <a16:creationId xmlns:a16="http://schemas.microsoft.com/office/drawing/2014/main" id="{D0A89F41-1E7C-28FB-959A-A9296661202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2509" y="395161"/>
            <a:ext cx="17402982" cy="9548939"/>
          </a:xfrm>
          <a:custGeom>
            <a:avLst/>
            <a:gdLst/>
            <a:ahLst/>
            <a:cxnLst/>
            <a:rect l="l" t="t" r="r" b="b"/>
            <a:pathLst>
              <a:path w="5882622" h="3245840">
                <a:moveTo>
                  <a:pt x="0" y="0"/>
                </a:moveTo>
                <a:lnTo>
                  <a:pt x="5882622" y="0"/>
                </a:lnTo>
                <a:lnTo>
                  <a:pt x="5882622" y="3245840"/>
                </a:lnTo>
                <a:lnTo>
                  <a:pt x="0" y="3245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pl-PL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339E6630-BAE2-1AA3-8C01-915E9D6F1553}"/>
              </a:ext>
            </a:extLst>
          </p:cNvPr>
          <p:cNvSpPr/>
          <p:nvPr/>
        </p:nvSpPr>
        <p:spPr>
          <a:xfrm>
            <a:off x="0" y="7085484"/>
            <a:ext cx="3201516" cy="3201516"/>
          </a:xfrm>
          <a:custGeom>
            <a:avLst/>
            <a:gdLst/>
            <a:ahLst/>
            <a:cxnLst/>
            <a:rect l="l" t="t" r="r" b="b"/>
            <a:pathLst>
              <a:path w="3201516" h="3201516">
                <a:moveTo>
                  <a:pt x="0" y="0"/>
                </a:moveTo>
                <a:lnTo>
                  <a:pt x="3201516" y="0"/>
                </a:lnTo>
                <a:lnTo>
                  <a:pt x="3201516" y="3201516"/>
                </a:lnTo>
                <a:lnTo>
                  <a:pt x="0" y="32015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93A5CBA9-EDAA-4BD8-C5E9-F2622F33948B}"/>
              </a:ext>
            </a:extLst>
          </p:cNvPr>
          <p:cNvSpPr/>
          <p:nvPr/>
        </p:nvSpPr>
        <p:spPr>
          <a:xfrm flipH="1" flipV="1">
            <a:off x="14757821" y="-9525"/>
            <a:ext cx="3530179" cy="3530179"/>
          </a:xfrm>
          <a:custGeom>
            <a:avLst/>
            <a:gdLst/>
            <a:ahLst/>
            <a:cxnLst/>
            <a:rect l="l" t="t" r="r" b="b"/>
            <a:pathLst>
              <a:path w="3530179" h="3530179">
                <a:moveTo>
                  <a:pt x="3530179" y="3530179"/>
                </a:moveTo>
                <a:lnTo>
                  <a:pt x="0" y="3530179"/>
                </a:lnTo>
                <a:lnTo>
                  <a:pt x="0" y="0"/>
                </a:lnTo>
                <a:lnTo>
                  <a:pt x="3530179" y="0"/>
                </a:lnTo>
                <a:lnTo>
                  <a:pt x="3530179" y="3530179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4519065F-40F6-69D0-21F4-5579605F0E0A}"/>
              </a:ext>
            </a:extLst>
          </p:cNvPr>
          <p:cNvSpPr/>
          <p:nvPr/>
        </p:nvSpPr>
        <p:spPr>
          <a:xfrm rot="5400000" flipH="1" flipV="1">
            <a:off x="14757821" y="6411159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5B1C7F1A-D112-93FE-46F7-97EB5F4A5301}"/>
              </a:ext>
            </a:extLst>
          </p:cNvPr>
          <p:cNvSpPr/>
          <p:nvPr/>
        </p:nvSpPr>
        <p:spPr>
          <a:xfrm rot="-5400000" flipH="1" flipV="1">
            <a:off x="-523019" y="-509660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16" name="Group 16">
            <a:extLst>
              <a:ext uri="{FF2B5EF4-FFF2-40B4-BE49-F238E27FC236}">
                <a16:creationId xmlns:a16="http://schemas.microsoft.com/office/drawing/2014/main" id="{6AADAD4C-970F-4A87-B28A-DD48C3B14321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5589889" y="9169319"/>
            <a:ext cx="2920820" cy="738533"/>
            <a:chOff x="0" y="0"/>
            <a:chExt cx="1422665" cy="378090"/>
          </a:xfrm>
        </p:grpSpPr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E2BE90CE-D55A-5B21-7FD2-426AC3D0B89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422665" cy="378090"/>
            </a:xfrm>
            <a:custGeom>
              <a:avLst/>
              <a:gdLst/>
              <a:ahLst/>
              <a:cxnLst/>
              <a:rect l="l" t="t" r="r" b="b"/>
              <a:pathLst>
                <a:path w="1422665" h="378090">
                  <a:moveTo>
                    <a:pt x="0" y="0"/>
                  </a:moveTo>
                  <a:lnTo>
                    <a:pt x="1422665" y="0"/>
                  </a:lnTo>
                  <a:lnTo>
                    <a:pt x="1422665" y="378090"/>
                  </a:lnTo>
                  <a:lnTo>
                    <a:pt x="0" y="3780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18" name="TextBox 18">
              <a:extLst>
                <a:ext uri="{FF2B5EF4-FFF2-40B4-BE49-F238E27FC236}">
                  <a16:creationId xmlns:a16="http://schemas.microsoft.com/office/drawing/2014/main" id="{74428A0B-3E0E-8423-BF7C-FB34B62F09B9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9525"/>
              <a:ext cx="1422665" cy="387615"/>
            </a:xfrm>
            <a:prstGeom prst="rect">
              <a:avLst/>
            </a:prstGeom>
          </p:spPr>
          <p:txBody>
            <a:bodyPr lIns="26891" tIns="26891" rIns="26891" bIns="26891" rtlCol="0" anchor="ctr"/>
            <a:lstStyle/>
            <a:p>
              <a:pPr algn="ctr">
                <a:lnSpc>
                  <a:spcPts val="1561"/>
                </a:lnSpc>
              </a:pPr>
              <a:endParaRPr/>
            </a:p>
          </p:txBody>
        </p:sp>
      </p:grpSp>
      <p:sp>
        <p:nvSpPr>
          <p:cNvPr id="19" name="TextBox 19">
            <a:extLst>
              <a:ext uri="{FF2B5EF4-FFF2-40B4-BE49-F238E27FC236}">
                <a16:creationId xmlns:a16="http://schemas.microsoft.com/office/drawing/2014/main" id="{96267650-3C5A-0A8B-4EE7-8A195C82BA9E}"/>
              </a:ext>
            </a:extLst>
          </p:cNvPr>
          <p:cNvSpPr txBox="1"/>
          <p:nvPr/>
        </p:nvSpPr>
        <p:spPr>
          <a:xfrm>
            <a:off x="15827937" y="9407711"/>
            <a:ext cx="2337760" cy="261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24"/>
              </a:lnSpc>
              <a:spcBef>
                <a:spcPct val="0"/>
              </a:spcBef>
            </a:pPr>
            <a:r>
              <a:rPr lang="en-US" sz="1800" spc="-89" dirty="0">
                <a:solidFill>
                  <a:srgbClr val="F1A33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bg.uek.krakow.pl</a:t>
            </a:r>
          </a:p>
        </p:txBody>
      </p:sp>
      <p:sp>
        <p:nvSpPr>
          <p:cNvPr id="20" name="TextBox 20">
            <a:extLst>
              <a:ext uri="{FF2B5EF4-FFF2-40B4-BE49-F238E27FC236}">
                <a16:creationId xmlns:a16="http://schemas.microsoft.com/office/drawing/2014/main" id="{61AE387A-F8A3-3DED-1E1D-9411CD65064F}"/>
              </a:ext>
            </a:extLst>
          </p:cNvPr>
          <p:cNvSpPr txBox="1"/>
          <p:nvPr/>
        </p:nvSpPr>
        <p:spPr>
          <a:xfrm>
            <a:off x="1600758" y="1152178"/>
            <a:ext cx="14553642" cy="205569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249"/>
              </a:lnSpc>
              <a:spcBef>
                <a:spcPct val="0"/>
              </a:spcBef>
            </a:pPr>
            <a:r>
              <a:rPr lang="pl-PL" sz="60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Pierwsza ścieżka publikacyjna NCN: </a:t>
            </a:r>
          </a:p>
          <a:p>
            <a:pPr algn="ctr">
              <a:lnSpc>
                <a:spcPts val="8249"/>
              </a:lnSpc>
              <a:spcBef>
                <a:spcPct val="0"/>
              </a:spcBef>
            </a:pPr>
            <a:r>
              <a:rPr lang="pl-PL" sz="6000" b="1" spc="-349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full</a:t>
            </a:r>
            <a:r>
              <a:rPr lang="pl-PL" sz="60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 open </a:t>
            </a:r>
            <a:r>
              <a:rPr lang="pl-PL" sz="6000" b="1" spc="-349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access</a:t>
            </a:r>
            <a:endParaRPr lang="en-US" sz="6000" b="1" spc="-349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League Spartan"/>
              <a:cs typeface="Poppins" panose="00000500000000000000" pitchFamily="2" charset="-18"/>
              <a:sym typeface="League Spartan"/>
            </a:endParaRPr>
          </a:p>
        </p:txBody>
      </p:sp>
      <p:sp>
        <p:nvSpPr>
          <p:cNvPr id="21" name="TextBox 21">
            <a:extLst>
              <a:ext uri="{FF2B5EF4-FFF2-40B4-BE49-F238E27FC236}">
                <a16:creationId xmlns:a16="http://schemas.microsoft.com/office/drawing/2014/main" id="{633998D9-464C-180F-57A7-F9AEF508BC5A}"/>
              </a:ext>
            </a:extLst>
          </p:cNvPr>
          <p:cNvSpPr txBox="1"/>
          <p:nvPr/>
        </p:nvSpPr>
        <p:spPr>
          <a:xfrm>
            <a:off x="2667259" y="3705472"/>
            <a:ext cx="13152472" cy="443198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czasopismo otwarte, o zasięgu międzynarodowym,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czasopismo zarejestrowane w Directory of Open Access </a:t>
            </a:r>
            <a:r>
              <a:rPr lang="pl-PL" sz="2400" dirty="0" err="1">
                <a:latin typeface="Poppins" panose="020B0604020202020204" charset="-18"/>
                <a:cs typeface="Poppins" panose="020B0604020202020204" charset="-18"/>
              </a:rPr>
              <a:t>Journals</a:t>
            </a:r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 (</a:t>
            </a:r>
            <a:r>
              <a:rPr lang="pl-PL" sz="2400" u="sng" dirty="0">
                <a:latin typeface="Poppins" panose="020B0604020202020204" charset="-18"/>
                <a:cs typeface="Poppins" panose="020B0604020202020204" charset="-18"/>
                <a:hlinkClick r:id="rId7"/>
              </a:rPr>
              <a:t>DOAJ</a:t>
            </a:r>
            <a:r>
              <a:rPr lang="pl-PL" sz="2400" u="sng" dirty="0">
                <a:latin typeface="Poppins" panose="020B0604020202020204" charset="-18"/>
                <a:cs typeface="Poppins" panose="020B0604020202020204" charset="-18"/>
              </a:rPr>
              <a:t>),</a:t>
            </a:r>
            <a:endParaRPr lang="pl-PL" sz="2400" dirty="0">
              <a:latin typeface="Poppins" panose="020B0604020202020204" charset="-18"/>
              <a:cs typeface="Poppins" panose="020B0604020202020204" charset="-18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jednorazowa </a:t>
            </a:r>
            <a:r>
              <a:rPr lang="pl-PL" sz="2400" dirty="0">
                <a:solidFill>
                  <a:srgbClr val="F1A336"/>
                </a:solidFill>
                <a:latin typeface="Poppins" panose="020B0604020202020204" charset="-18"/>
                <a:cs typeface="Poppins" panose="020B0604020202020204" charset="-18"/>
              </a:rPr>
              <a:t>opłata APC kwalifikowalna </a:t>
            </a:r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tylko w przypadku wyboru </a:t>
            </a:r>
            <a:r>
              <a:rPr lang="pl-PL" sz="2400" dirty="0">
                <a:solidFill>
                  <a:srgbClr val="F1A336"/>
                </a:solidFill>
                <a:latin typeface="Poppins" panose="020B0604020202020204" charset="-18"/>
                <a:cs typeface="Poppins" panose="020B0604020202020204" charset="-18"/>
              </a:rPr>
              <a:t>licencji CC BY 4.0</a:t>
            </a:r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,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w przypadku wyboru innej licencji CC 4.0 publikacja zostanie uznana za efekt realizacji projektu, ale opłata APC będzie kosztem niekwalifikowalnym,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artykuł musi posiadać stały identyfikator np. DOI,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w artykule musi pojawić się adnotacja o finansowaniu NCN (pełna nazwa NCN </a:t>
            </a:r>
            <a:br>
              <a:rPr lang="pl-PL" sz="2400" dirty="0">
                <a:latin typeface="Poppins" panose="020B0604020202020204" charset="-18"/>
                <a:cs typeface="Poppins" panose="020B0604020202020204" charset="-18"/>
              </a:rPr>
            </a:br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w języku polskim lub angielskim oraz numer rejestracyjny projektu).</a:t>
            </a: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81441A2A-92C2-D31D-C720-34EB862C5E0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2509" y="322055"/>
            <a:ext cx="3705001" cy="82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3571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0F9E25C-E13F-A51D-615B-46C6475553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FF2B5EF4-FFF2-40B4-BE49-F238E27FC236}">
                <a16:creationId xmlns:a16="http://schemas.microsoft.com/office/drawing/2014/main" id="{D0A89F41-1E7C-28FB-959A-A9296661202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2509" y="395161"/>
            <a:ext cx="17402982" cy="9548939"/>
          </a:xfrm>
          <a:custGeom>
            <a:avLst/>
            <a:gdLst/>
            <a:ahLst/>
            <a:cxnLst/>
            <a:rect l="l" t="t" r="r" b="b"/>
            <a:pathLst>
              <a:path w="5882622" h="3245840">
                <a:moveTo>
                  <a:pt x="0" y="0"/>
                </a:moveTo>
                <a:lnTo>
                  <a:pt x="5882622" y="0"/>
                </a:lnTo>
                <a:lnTo>
                  <a:pt x="5882622" y="3245840"/>
                </a:lnTo>
                <a:lnTo>
                  <a:pt x="0" y="3245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pl-PL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339E6630-BAE2-1AA3-8C01-915E9D6F1553}"/>
              </a:ext>
            </a:extLst>
          </p:cNvPr>
          <p:cNvSpPr/>
          <p:nvPr/>
        </p:nvSpPr>
        <p:spPr>
          <a:xfrm>
            <a:off x="0" y="7085484"/>
            <a:ext cx="3201516" cy="3201516"/>
          </a:xfrm>
          <a:custGeom>
            <a:avLst/>
            <a:gdLst/>
            <a:ahLst/>
            <a:cxnLst/>
            <a:rect l="l" t="t" r="r" b="b"/>
            <a:pathLst>
              <a:path w="3201516" h="3201516">
                <a:moveTo>
                  <a:pt x="0" y="0"/>
                </a:moveTo>
                <a:lnTo>
                  <a:pt x="3201516" y="0"/>
                </a:lnTo>
                <a:lnTo>
                  <a:pt x="3201516" y="3201516"/>
                </a:lnTo>
                <a:lnTo>
                  <a:pt x="0" y="32015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93A5CBA9-EDAA-4BD8-C5E9-F2622F33948B}"/>
              </a:ext>
            </a:extLst>
          </p:cNvPr>
          <p:cNvSpPr/>
          <p:nvPr/>
        </p:nvSpPr>
        <p:spPr>
          <a:xfrm flipH="1" flipV="1">
            <a:off x="14757821" y="-9525"/>
            <a:ext cx="3530179" cy="3530179"/>
          </a:xfrm>
          <a:custGeom>
            <a:avLst/>
            <a:gdLst/>
            <a:ahLst/>
            <a:cxnLst/>
            <a:rect l="l" t="t" r="r" b="b"/>
            <a:pathLst>
              <a:path w="3530179" h="3530179">
                <a:moveTo>
                  <a:pt x="3530179" y="3530179"/>
                </a:moveTo>
                <a:lnTo>
                  <a:pt x="0" y="3530179"/>
                </a:lnTo>
                <a:lnTo>
                  <a:pt x="0" y="0"/>
                </a:lnTo>
                <a:lnTo>
                  <a:pt x="3530179" y="0"/>
                </a:lnTo>
                <a:lnTo>
                  <a:pt x="3530179" y="3530179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4519065F-40F6-69D0-21F4-5579605F0E0A}"/>
              </a:ext>
            </a:extLst>
          </p:cNvPr>
          <p:cNvSpPr/>
          <p:nvPr/>
        </p:nvSpPr>
        <p:spPr>
          <a:xfrm rot="5400000" flipH="1" flipV="1">
            <a:off x="14757821" y="6411159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5B1C7F1A-D112-93FE-46F7-97EB5F4A5301}"/>
              </a:ext>
            </a:extLst>
          </p:cNvPr>
          <p:cNvSpPr/>
          <p:nvPr/>
        </p:nvSpPr>
        <p:spPr>
          <a:xfrm rot="-5400000" flipH="1" flipV="1">
            <a:off x="-523019" y="-509660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16" name="Group 16">
            <a:extLst>
              <a:ext uri="{FF2B5EF4-FFF2-40B4-BE49-F238E27FC236}">
                <a16:creationId xmlns:a16="http://schemas.microsoft.com/office/drawing/2014/main" id="{6AADAD4C-970F-4A87-B28A-DD48C3B14321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5589889" y="9169319"/>
            <a:ext cx="2920820" cy="738533"/>
            <a:chOff x="0" y="0"/>
            <a:chExt cx="1422665" cy="378090"/>
          </a:xfrm>
        </p:grpSpPr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E2BE90CE-D55A-5B21-7FD2-426AC3D0B89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422665" cy="378090"/>
            </a:xfrm>
            <a:custGeom>
              <a:avLst/>
              <a:gdLst/>
              <a:ahLst/>
              <a:cxnLst/>
              <a:rect l="l" t="t" r="r" b="b"/>
              <a:pathLst>
                <a:path w="1422665" h="378090">
                  <a:moveTo>
                    <a:pt x="0" y="0"/>
                  </a:moveTo>
                  <a:lnTo>
                    <a:pt x="1422665" y="0"/>
                  </a:lnTo>
                  <a:lnTo>
                    <a:pt x="1422665" y="378090"/>
                  </a:lnTo>
                  <a:lnTo>
                    <a:pt x="0" y="3780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18" name="TextBox 18">
              <a:extLst>
                <a:ext uri="{FF2B5EF4-FFF2-40B4-BE49-F238E27FC236}">
                  <a16:creationId xmlns:a16="http://schemas.microsoft.com/office/drawing/2014/main" id="{74428A0B-3E0E-8423-BF7C-FB34B62F09B9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9525"/>
              <a:ext cx="1422665" cy="387615"/>
            </a:xfrm>
            <a:prstGeom prst="rect">
              <a:avLst/>
            </a:prstGeom>
          </p:spPr>
          <p:txBody>
            <a:bodyPr lIns="26891" tIns="26891" rIns="26891" bIns="26891" rtlCol="0" anchor="ctr"/>
            <a:lstStyle/>
            <a:p>
              <a:pPr algn="ctr">
                <a:lnSpc>
                  <a:spcPts val="1561"/>
                </a:lnSpc>
              </a:pPr>
              <a:endParaRPr/>
            </a:p>
          </p:txBody>
        </p:sp>
      </p:grpSp>
      <p:sp>
        <p:nvSpPr>
          <p:cNvPr id="19" name="TextBox 19">
            <a:extLst>
              <a:ext uri="{FF2B5EF4-FFF2-40B4-BE49-F238E27FC236}">
                <a16:creationId xmlns:a16="http://schemas.microsoft.com/office/drawing/2014/main" id="{96267650-3C5A-0A8B-4EE7-8A195C82BA9E}"/>
              </a:ext>
            </a:extLst>
          </p:cNvPr>
          <p:cNvSpPr txBox="1"/>
          <p:nvPr/>
        </p:nvSpPr>
        <p:spPr>
          <a:xfrm>
            <a:off x="15827937" y="9407711"/>
            <a:ext cx="2337760" cy="261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24"/>
              </a:lnSpc>
              <a:spcBef>
                <a:spcPct val="0"/>
              </a:spcBef>
            </a:pPr>
            <a:r>
              <a:rPr lang="en-US" sz="1800" spc="-89" dirty="0">
                <a:solidFill>
                  <a:srgbClr val="F1A33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bg.uek.krakow.pl</a:t>
            </a:r>
          </a:p>
        </p:txBody>
      </p:sp>
      <p:sp>
        <p:nvSpPr>
          <p:cNvPr id="20" name="TextBox 20">
            <a:extLst>
              <a:ext uri="{FF2B5EF4-FFF2-40B4-BE49-F238E27FC236}">
                <a16:creationId xmlns:a16="http://schemas.microsoft.com/office/drawing/2014/main" id="{61AE387A-F8A3-3DED-1E1D-9411CD65064F}"/>
              </a:ext>
            </a:extLst>
          </p:cNvPr>
          <p:cNvSpPr txBox="1"/>
          <p:nvPr/>
        </p:nvSpPr>
        <p:spPr>
          <a:xfrm>
            <a:off x="1969268" y="957590"/>
            <a:ext cx="14553642" cy="210314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249"/>
              </a:lnSpc>
              <a:spcBef>
                <a:spcPct val="0"/>
              </a:spcBef>
            </a:pPr>
            <a:r>
              <a:rPr lang="pl-PL" sz="60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Druga ścieżka publikacyjna NCN: </a:t>
            </a:r>
          </a:p>
          <a:p>
            <a:pPr algn="ctr">
              <a:lnSpc>
                <a:spcPts val="8249"/>
              </a:lnSpc>
              <a:spcBef>
                <a:spcPct val="0"/>
              </a:spcBef>
            </a:pPr>
            <a:r>
              <a:rPr lang="pl-PL" sz="54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czasopisma subskrypcyjne (zamknięte)</a:t>
            </a:r>
            <a:endParaRPr lang="en-US" sz="5400" b="1" spc="-349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League Spartan"/>
              <a:cs typeface="Poppins" panose="00000500000000000000" pitchFamily="2" charset="-18"/>
              <a:sym typeface="League Spartan"/>
            </a:endParaRPr>
          </a:p>
        </p:txBody>
      </p:sp>
      <p:sp>
        <p:nvSpPr>
          <p:cNvPr id="21" name="TextBox 21">
            <a:extLst>
              <a:ext uri="{FF2B5EF4-FFF2-40B4-BE49-F238E27FC236}">
                <a16:creationId xmlns:a16="http://schemas.microsoft.com/office/drawing/2014/main" id="{633998D9-464C-180F-57A7-F9AEF508BC5A}"/>
              </a:ext>
            </a:extLst>
          </p:cNvPr>
          <p:cNvSpPr txBox="1"/>
          <p:nvPr/>
        </p:nvSpPr>
        <p:spPr>
          <a:xfrm>
            <a:off x="2667000" y="3703125"/>
            <a:ext cx="13663080" cy="470898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pl-PL" sz="2400" dirty="0">
                <a:solidFill>
                  <a:srgbClr val="F1A336"/>
                </a:solidFill>
                <a:latin typeface="Poppins" panose="020B0604020202020204" charset="-18"/>
                <a:cs typeface="Poppins" panose="020B0604020202020204" charset="-18"/>
              </a:rPr>
              <a:t>Brak opłaty APC</a:t>
            </a:r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, ale:</a:t>
            </a:r>
          </a:p>
          <a:p>
            <a:endParaRPr lang="pl-PL" sz="2400" dirty="0">
              <a:latin typeface="Poppins" panose="020B0604020202020204" charset="-18"/>
              <a:cs typeface="Poppins" panose="020B0604020202020204" charset="-18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artykuł opublikowany na stronie wydawcy w zamkniętym dostępie i jednocześnie wersja AAM lub </a:t>
            </a:r>
            <a:r>
              <a:rPr lang="pl-PL" sz="2400" dirty="0" err="1">
                <a:latin typeface="Poppins" panose="020B0604020202020204" charset="-18"/>
                <a:cs typeface="Poppins" panose="020B0604020202020204" charset="-18"/>
              </a:rPr>
              <a:t>VoR</a:t>
            </a:r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 artykułu opublikowana w repozytorium na licencji CC BY 4.0, </a:t>
            </a:r>
            <a:br>
              <a:rPr lang="pl-PL" sz="2400" dirty="0">
                <a:latin typeface="Poppins" panose="020B0604020202020204" charset="-18"/>
                <a:cs typeface="Poppins" panose="020B0604020202020204" charset="-18"/>
              </a:rPr>
            </a:br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z nadanym numerem DOI, bez embarga, z klauzulą dot. instytucji finansującej,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pl-PL" sz="2400" dirty="0">
              <a:latin typeface="Poppins" panose="020B0604020202020204" charset="-18"/>
              <a:cs typeface="Poppins" panose="020B0604020202020204" charset="-18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w przypadku narzucenia przez wydawcę embarga na wersję AAM/</a:t>
            </a:r>
            <a:r>
              <a:rPr lang="pl-PL" sz="2400" dirty="0" err="1">
                <a:latin typeface="Poppins" panose="020B0604020202020204" charset="-18"/>
                <a:cs typeface="Poppins" panose="020B0604020202020204" charset="-18"/>
              </a:rPr>
              <a:t>VoR</a:t>
            </a:r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: </a:t>
            </a:r>
            <a:r>
              <a:rPr lang="pl-PL" sz="2400" dirty="0" err="1">
                <a:latin typeface="Poppins" panose="020B0604020202020204" charset="-18"/>
                <a:cs typeface="Poppins" panose="020B0604020202020204" charset="-18"/>
              </a:rPr>
              <a:t>preprint</a:t>
            </a:r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 opublikowany w repozytorium na licencji CC BY 4.0 z nadanym numerem DOI, a po ustaniu embargo AAM/</a:t>
            </a:r>
            <a:r>
              <a:rPr lang="pl-PL" sz="2400" dirty="0" err="1">
                <a:latin typeface="Poppins" panose="020B0604020202020204" charset="-18"/>
                <a:cs typeface="Poppins" panose="020B0604020202020204" charset="-18"/>
              </a:rPr>
              <a:t>VoR</a:t>
            </a:r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 opublikowane w repozytorium na licencji CC BY 4.0 (lub CC BY ND 4.0 - po konsultacji z NCN).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pl-PL" sz="2400" dirty="0">
              <a:latin typeface="Poppins" panose="020B0604020202020204" charset="-18"/>
              <a:cs typeface="Poppins" panose="020B0604020202020204" charset="-18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l-PL" sz="28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81441A2A-92C2-D31D-C720-34EB862C5E0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2509" y="322055"/>
            <a:ext cx="3705001" cy="82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877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0F9E25C-E13F-A51D-615B-46C6475553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FF2B5EF4-FFF2-40B4-BE49-F238E27FC236}">
                <a16:creationId xmlns:a16="http://schemas.microsoft.com/office/drawing/2014/main" id="{D0A89F41-1E7C-28FB-959A-A9296661202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2509" y="395161"/>
            <a:ext cx="17402982" cy="9548939"/>
          </a:xfrm>
          <a:custGeom>
            <a:avLst/>
            <a:gdLst/>
            <a:ahLst/>
            <a:cxnLst/>
            <a:rect l="l" t="t" r="r" b="b"/>
            <a:pathLst>
              <a:path w="5882622" h="3245840">
                <a:moveTo>
                  <a:pt x="0" y="0"/>
                </a:moveTo>
                <a:lnTo>
                  <a:pt x="5882622" y="0"/>
                </a:lnTo>
                <a:lnTo>
                  <a:pt x="5882622" y="3245840"/>
                </a:lnTo>
                <a:lnTo>
                  <a:pt x="0" y="3245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pl-PL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339E6630-BAE2-1AA3-8C01-915E9D6F1553}"/>
              </a:ext>
            </a:extLst>
          </p:cNvPr>
          <p:cNvSpPr/>
          <p:nvPr/>
        </p:nvSpPr>
        <p:spPr>
          <a:xfrm>
            <a:off x="0" y="7085484"/>
            <a:ext cx="3201516" cy="3201516"/>
          </a:xfrm>
          <a:custGeom>
            <a:avLst/>
            <a:gdLst/>
            <a:ahLst/>
            <a:cxnLst/>
            <a:rect l="l" t="t" r="r" b="b"/>
            <a:pathLst>
              <a:path w="3201516" h="3201516">
                <a:moveTo>
                  <a:pt x="0" y="0"/>
                </a:moveTo>
                <a:lnTo>
                  <a:pt x="3201516" y="0"/>
                </a:lnTo>
                <a:lnTo>
                  <a:pt x="3201516" y="3201516"/>
                </a:lnTo>
                <a:lnTo>
                  <a:pt x="0" y="32015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93A5CBA9-EDAA-4BD8-C5E9-F2622F33948B}"/>
              </a:ext>
            </a:extLst>
          </p:cNvPr>
          <p:cNvSpPr/>
          <p:nvPr/>
        </p:nvSpPr>
        <p:spPr>
          <a:xfrm flipH="1" flipV="1">
            <a:off x="14757821" y="-9525"/>
            <a:ext cx="3530179" cy="3530179"/>
          </a:xfrm>
          <a:custGeom>
            <a:avLst/>
            <a:gdLst/>
            <a:ahLst/>
            <a:cxnLst/>
            <a:rect l="l" t="t" r="r" b="b"/>
            <a:pathLst>
              <a:path w="3530179" h="3530179">
                <a:moveTo>
                  <a:pt x="3530179" y="3530179"/>
                </a:moveTo>
                <a:lnTo>
                  <a:pt x="0" y="3530179"/>
                </a:lnTo>
                <a:lnTo>
                  <a:pt x="0" y="0"/>
                </a:lnTo>
                <a:lnTo>
                  <a:pt x="3530179" y="0"/>
                </a:lnTo>
                <a:lnTo>
                  <a:pt x="3530179" y="3530179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4519065F-40F6-69D0-21F4-5579605F0E0A}"/>
              </a:ext>
            </a:extLst>
          </p:cNvPr>
          <p:cNvSpPr/>
          <p:nvPr/>
        </p:nvSpPr>
        <p:spPr>
          <a:xfrm rot="5400000" flipH="1" flipV="1">
            <a:off x="14757821" y="6411159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5B1C7F1A-D112-93FE-46F7-97EB5F4A5301}"/>
              </a:ext>
            </a:extLst>
          </p:cNvPr>
          <p:cNvSpPr/>
          <p:nvPr/>
        </p:nvSpPr>
        <p:spPr>
          <a:xfrm rot="-5400000" flipH="1" flipV="1">
            <a:off x="-523019" y="-509660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16" name="Group 16">
            <a:extLst>
              <a:ext uri="{FF2B5EF4-FFF2-40B4-BE49-F238E27FC236}">
                <a16:creationId xmlns:a16="http://schemas.microsoft.com/office/drawing/2014/main" id="{6AADAD4C-970F-4A87-B28A-DD48C3B14321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5589889" y="9169319"/>
            <a:ext cx="2920820" cy="738533"/>
            <a:chOff x="0" y="0"/>
            <a:chExt cx="1422665" cy="378090"/>
          </a:xfrm>
        </p:grpSpPr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E2BE90CE-D55A-5B21-7FD2-426AC3D0B89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422665" cy="378090"/>
            </a:xfrm>
            <a:custGeom>
              <a:avLst/>
              <a:gdLst/>
              <a:ahLst/>
              <a:cxnLst/>
              <a:rect l="l" t="t" r="r" b="b"/>
              <a:pathLst>
                <a:path w="1422665" h="378090">
                  <a:moveTo>
                    <a:pt x="0" y="0"/>
                  </a:moveTo>
                  <a:lnTo>
                    <a:pt x="1422665" y="0"/>
                  </a:lnTo>
                  <a:lnTo>
                    <a:pt x="1422665" y="378090"/>
                  </a:lnTo>
                  <a:lnTo>
                    <a:pt x="0" y="3780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18" name="TextBox 18">
              <a:extLst>
                <a:ext uri="{FF2B5EF4-FFF2-40B4-BE49-F238E27FC236}">
                  <a16:creationId xmlns:a16="http://schemas.microsoft.com/office/drawing/2014/main" id="{74428A0B-3E0E-8423-BF7C-FB34B62F09B9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9525"/>
              <a:ext cx="1422665" cy="387615"/>
            </a:xfrm>
            <a:prstGeom prst="rect">
              <a:avLst/>
            </a:prstGeom>
          </p:spPr>
          <p:txBody>
            <a:bodyPr lIns="26891" tIns="26891" rIns="26891" bIns="26891" rtlCol="0" anchor="ctr"/>
            <a:lstStyle/>
            <a:p>
              <a:pPr algn="ctr">
                <a:lnSpc>
                  <a:spcPts val="1561"/>
                </a:lnSpc>
              </a:pPr>
              <a:endParaRPr/>
            </a:p>
          </p:txBody>
        </p:sp>
      </p:grpSp>
      <p:sp>
        <p:nvSpPr>
          <p:cNvPr id="19" name="TextBox 19">
            <a:extLst>
              <a:ext uri="{FF2B5EF4-FFF2-40B4-BE49-F238E27FC236}">
                <a16:creationId xmlns:a16="http://schemas.microsoft.com/office/drawing/2014/main" id="{96267650-3C5A-0A8B-4EE7-8A195C82BA9E}"/>
              </a:ext>
            </a:extLst>
          </p:cNvPr>
          <p:cNvSpPr txBox="1"/>
          <p:nvPr/>
        </p:nvSpPr>
        <p:spPr>
          <a:xfrm>
            <a:off x="15827937" y="9407711"/>
            <a:ext cx="2337760" cy="261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24"/>
              </a:lnSpc>
              <a:spcBef>
                <a:spcPct val="0"/>
              </a:spcBef>
            </a:pPr>
            <a:r>
              <a:rPr lang="en-US" sz="1800" spc="-89" dirty="0">
                <a:solidFill>
                  <a:srgbClr val="F1A33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bg.uek.krakow.pl</a:t>
            </a:r>
          </a:p>
        </p:txBody>
      </p:sp>
      <p:sp>
        <p:nvSpPr>
          <p:cNvPr id="20" name="TextBox 20">
            <a:extLst>
              <a:ext uri="{FF2B5EF4-FFF2-40B4-BE49-F238E27FC236}">
                <a16:creationId xmlns:a16="http://schemas.microsoft.com/office/drawing/2014/main" id="{61AE387A-F8A3-3DED-1E1D-9411CD65064F}"/>
              </a:ext>
            </a:extLst>
          </p:cNvPr>
          <p:cNvSpPr txBox="1"/>
          <p:nvPr/>
        </p:nvSpPr>
        <p:spPr>
          <a:xfrm>
            <a:off x="1969268" y="957590"/>
            <a:ext cx="14553642" cy="210314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249"/>
              </a:lnSpc>
              <a:spcBef>
                <a:spcPct val="0"/>
              </a:spcBef>
            </a:pPr>
            <a:r>
              <a:rPr lang="pl-PL" sz="60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Druga ścieżka publikacyjna NCN: </a:t>
            </a:r>
          </a:p>
          <a:p>
            <a:pPr algn="ctr">
              <a:lnSpc>
                <a:spcPts val="8249"/>
              </a:lnSpc>
              <a:spcBef>
                <a:spcPct val="0"/>
              </a:spcBef>
            </a:pPr>
            <a:r>
              <a:rPr lang="pl-PL" sz="54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czasopisma subskrypcyjne (zamknięte)</a:t>
            </a:r>
            <a:endParaRPr lang="en-US" sz="5400" b="1" spc="-349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League Spartan"/>
              <a:cs typeface="Poppins" panose="00000500000000000000" pitchFamily="2" charset="-18"/>
              <a:sym typeface="League Spartan"/>
            </a:endParaRPr>
          </a:p>
        </p:txBody>
      </p:sp>
      <p:sp>
        <p:nvSpPr>
          <p:cNvPr id="21" name="TextBox 21">
            <a:extLst>
              <a:ext uri="{FF2B5EF4-FFF2-40B4-BE49-F238E27FC236}">
                <a16:creationId xmlns:a16="http://schemas.microsoft.com/office/drawing/2014/main" id="{633998D9-464C-180F-57A7-F9AEF508BC5A}"/>
              </a:ext>
            </a:extLst>
          </p:cNvPr>
          <p:cNvSpPr txBox="1"/>
          <p:nvPr/>
        </p:nvSpPr>
        <p:spPr>
          <a:xfrm>
            <a:off x="2414549" y="3674740"/>
            <a:ext cx="13663080" cy="470898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pl-PL" sz="2400" dirty="0">
                <a:solidFill>
                  <a:srgbClr val="F1A336"/>
                </a:solidFill>
                <a:latin typeface="Poppins" panose="020B0604020202020204" charset="-18"/>
                <a:cs typeface="Poppins" panose="020B0604020202020204" charset="-18"/>
              </a:rPr>
              <a:t>Brak opłaty APC</a:t>
            </a:r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, ale:</a:t>
            </a:r>
          </a:p>
          <a:p>
            <a:endParaRPr lang="pl-PL" sz="2400" dirty="0">
              <a:latin typeface="Poppins" panose="020B0604020202020204" charset="-18"/>
              <a:cs typeface="Poppins" panose="020B0604020202020204" charset="-18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kwestia Strategii Zachowania Praw Autorskich (</a:t>
            </a:r>
            <a:r>
              <a:rPr lang="pl-PL" sz="2400" dirty="0" err="1">
                <a:solidFill>
                  <a:srgbClr val="F1A336"/>
                </a:solidFill>
                <a:latin typeface="Poppins" panose="020B0604020202020204" charset="-18"/>
                <a:cs typeface="Poppins" panose="020B0604020202020204" charset="-18"/>
              </a:rPr>
              <a:t>Rights</a:t>
            </a:r>
            <a:r>
              <a:rPr lang="pl-PL" sz="2400" dirty="0">
                <a:solidFill>
                  <a:srgbClr val="F1A336"/>
                </a:solidFill>
                <a:latin typeface="Poppins" panose="020B0604020202020204" charset="-18"/>
                <a:cs typeface="Poppins" panose="020B0604020202020204" charset="-18"/>
              </a:rPr>
              <a:t> </a:t>
            </a:r>
            <a:r>
              <a:rPr lang="pl-PL" sz="2400" dirty="0" err="1">
                <a:solidFill>
                  <a:srgbClr val="F1A336"/>
                </a:solidFill>
                <a:latin typeface="Poppins" panose="020B0604020202020204" charset="-18"/>
                <a:cs typeface="Poppins" panose="020B0604020202020204" charset="-18"/>
              </a:rPr>
              <a:t>Retention</a:t>
            </a:r>
            <a:r>
              <a:rPr lang="pl-PL" sz="2400" dirty="0">
                <a:solidFill>
                  <a:srgbClr val="F1A336"/>
                </a:solidFill>
                <a:latin typeface="Poppins" panose="020B0604020202020204" charset="-18"/>
                <a:cs typeface="Poppins" panose="020B0604020202020204" charset="-18"/>
              </a:rPr>
              <a:t> </a:t>
            </a:r>
            <a:r>
              <a:rPr lang="pl-PL" sz="2400" dirty="0" err="1">
                <a:solidFill>
                  <a:srgbClr val="F1A336"/>
                </a:solidFill>
                <a:latin typeface="Poppins" panose="020B0604020202020204" charset="-18"/>
                <a:cs typeface="Poppins" panose="020B0604020202020204" charset="-18"/>
              </a:rPr>
              <a:t>Strategy</a:t>
            </a:r>
            <a:r>
              <a:rPr lang="pl-PL" sz="2400" dirty="0">
                <a:solidFill>
                  <a:srgbClr val="F1A336"/>
                </a:solidFill>
                <a:latin typeface="Poppins" panose="020B0604020202020204" charset="-18"/>
                <a:cs typeface="Poppins" panose="020B0604020202020204" charset="-18"/>
              </a:rPr>
              <a:t>, RRS</a:t>
            </a:r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): </a:t>
            </a:r>
            <a:r>
              <a:rPr lang="en-GB" sz="2400" dirty="0">
                <a:latin typeface="Poppins" panose="020B0604020202020204" charset="-18"/>
                <a:cs typeface="Poppins" panose="020B0604020202020204" charset="-18"/>
              </a:rPr>
              <a:t>AAM/</a:t>
            </a:r>
            <a:r>
              <a:rPr lang="en-GB" sz="2400" dirty="0" err="1">
                <a:latin typeface="Poppins" panose="020B0604020202020204" charset="-18"/>
                <a:cs typeface="Poppins" panose="020B0604020202020204" charset="-18"/>
              </a:rPr>
              <a:t>VoR</a:t>
            </a:r>
            <a:r>
              <a:rPr lang="en-GB" sz="2400" dirty="0">
                <a:latin typeface="Poppins" panose="020B0604020202020204" charset="-18"/>
                <a:cs typeface="Poppins" panose="020B0604020202020204" charset="-18"/>
              </a:rPr>
              <a:t> </a:t>
            </a:r>
            <a:r>
              <a:rPr lang="en-GB" sz="2400" dirty="0" err="1">
                <a:latin typeface="Poppins" panose="020B0604020202020204" charset="-18"/>
                <a:cs typeface="Poppins" panose="020B0604020202020204" charset="-18"/>
              </a:rPr>
              <a:t>musi</a:t>
            </a:r>
            <a:r>
              <a:rPr lang="en-GB" sz="2400" dirty="0">
                <a:latin typeface="Poppins" panose="020B0604020202020204" charset="-18"/>
                <a:cs typeface="Poppins" panose="020B0604020202020204" charset="-18"/>
              </a:rPr>
              <a:t> </a:t>
            </a:r>
            <a:r>
              <a:rPr lang="en-GB" sz="2400" dirty="0" err="1">
                <a:latin typeface="Poppins" panose="020B0604020202020204" charset="-18"/>
                <a:cs typeface="Poppins" panose="020B0604020202020204" charset="-18"/>
              </a:rPr>
              <a:t>posiadać</a:t>
            </a:r>
            <a:r>
              <a:rPr lang="en-GB" sz="2400" dirty="0">
                <a:latin typeface="Poppins" panose="020B0604020202020204" charset="-18"/>
                <a:cs typeface="Poppins" panose="020B0604020202020204" charset="-18"/>
              </a:rPr>
              <a:t> </a:t>
            </a:r>
            <a:r>
              <a:rPr lang="en-GB" sz="2400" dirty="0" err="1">
                <a:latin typeface="Poppins" panose="020B0604020202020204" charset="-18"/>
                <a:cs typeface="Poppins" panose="020B0604020202020204" charset="-18"/>
              </a:rPr>
              <a:t>adnotację</a:t>
            </a:r>
            <a:r>
              <a:rPr lang="en-GB" sz="2400" dirty="0">
                <a:latin typeface="Poppins" panose="020B0604020202020204" charset="-18"/>
                <a:cs typeface="Poppins" panose="020B0604020202020204" charset="-18"/>
              </a:rPr>
              <a:t> "This research was funded in whole or in part by [Funder] [Grant number]. For the purpose of Open Access, the author has applied </a:t>
            </a:r>
            <a:br>
              <a:rPr lang="en-GB" sz="2400" dirty="0">
                <a:latin typeface="Poppins" panose="020B0604020202020204" charset="-18"/>
                <a:cs typeface="Poppins" panose="020B0604020202020204" charset="-18"/>
              </a:rPr>
            </a:br>
            <a:r>
              <a:rPr lang="en-GB" sz="2400" dirty="0">
                <a:latin typeface="Poppins" panose="020B0604020202020204" charset="-18"/>
                <a:cs typeface="Poppins" panose="020B0604020202020204" charset="-18"/>
              </a:rPr>
              <a:t>a CC-BY public copyright licence to any Author Accepted Manuscript (AAM) version arising from this submission”,</a:t>
            </a:r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    - aby tak się stało, trzeba zawrzeć tę adnotację już na etapie zgłaszania artykułu do czasopisma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pl-PL" sz="2400" dirty="0">
              <a:latin typeface="Poppins" panose="020B0604020202020204" charset="-18"/>
              <a:cs typeface="Poppins" panose="020B0604020202020204" charset="-18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repozytorium, w którym zamieszczony zostanie </a:t>
            </a:r>
            <a:r>
              <a:rPr lang="pl-PL" sz="2400" dirty="0" err="1">
                <a:latin typeface="Poppins" panose="020B0604020202020204" charset="-18"/>
                <a:cs typeface="Poppins" panose="020B0604020202020204" charset="-18"/>
              </a:rPr>
              <a:t>preprint</a:t>
            </a:r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/AAM/</a:t>
            </a:r>
            <a:r>
              <a:rPr lang="pl-PL" sz="2400" dirty="0" err="1">
                <a:latin typeface="Poppins" panose="020B0604020202020204" charset="-18"/>
                <a:cs typeface="Poppins" panose="020B0604020202020204" charset="-18"/>
              </a:rPr>
              <a:t>VoR</a:t>
            </a:r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 musi być zarejestrowane w </a:t>
            </a:r>
            <a:r>
              <a:rPr lang="pl-PL" sz="2400" u="sng" dirty="0" err="1">
                <a:latin typeface="Poppins" panose="020B0604020202020204" charset="-18"/>
                <a:cs typeface="Poppins" panose="020B0604020202020204" charset="-18"/>
                <a:hlinkClick r:id="rId7"/>
              </a:rPr>
              <a:t>OpenDOAR</a:t>
            </a:r>
            <a:r>
              <a:rPr lang="pl-PL" sz="2400" u="sng" dirty="0">
                <a:latin typeface="Poppins" panose="020B0604020202020204" charset="-18"/>
                <a:cs typeface="Poppins" panose="020B0604020202020204" charset="-18"/>
              </a:rPr>
              <a:t>.</a:t>
            </a:r>
            <a:endParaRPr lang="pl-PL" sz="2400" dirty="0">
              <a:latin typeface="Poppins" panose="020B0604020202020204" charset="-18"/>
              <a:cs typeface="Poppins" panose="020B0604020202020204" charset="-18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l-PL" sz="28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81441A2A-92C2-D31D-C720-34EB862C5E0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2509" y="322055"/>
            <a:ext cx="3705001" cy="82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320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0F9E25C-E13F-A51D-615B-46C6475553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FF2B5EF4-FFF2-40B4-BE49-F238E27FC236}">
                <a16:creationId xmlns:a16="http://schemas.microsoft.com/office/drawing/2014/main" id="{D0A89F41-1E7C-28FB-959A-A9296661202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2509" y="395161"/>
            <a:ext cx="17402982" cy="9548939"/>
          </a:xfrm>
          <a:custGeom>
            <a:avLst/>
            <a:gdLst/>
            <a:ahLst/>
            <a:cxnLst/>
            <a:rect l="l" t="t" r="r" b="b"/>
            <a:pathLst>
              <a:path w="5882622" h="3245840">
                <a:moveTo>
                  <a:pt x="0" y="0"/>
                </a:moveTo>
                <a:lnTo>
                  <a:pt x="5882622" y="0"/>
                </a:lnTo>
                <a:lnTo>
                  <a:pt x="5882622" y="3245840"/>
                </a:lnTo>
                <a:lnTo>
                  <a:pt x="0" y="3245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pl-PL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339E6630-BAE2-1AA3-8C01-915E9D6F1553}"/>
              </a:ext>
            </a:extLst>
          </p:cNvPr>
          <p:cNvSpPr/>
          <p:nvPr/>
        </p:nvSpPr>
        <p:spPr>
          <a:xfrm>
            <a:off x="0" y="7085484"/>
            <a:ext cx="3201516" cy="3201516"/>
          </a:xfrm>
          <a:custGeom>
            <a:avLst/>
            <a:gdLst/>
            <a:ahLst/>
            <a:cxnLst/>
            <a:rect l="l" t="t" r="r" b="b"/>
            <a:pathLst>
              <a:path w="3201516" h="3201516">
                <a:moveTo>
                  <a:pt x="0" y="0"/>
                </a:moveTo>
                <a:lnTo>
                  <a:pt x="3201516" y="0"/>
                </a:lnTo>
                <a:lnTo>
                  <a:pt x="3201516" y="3201516"/>
                </a:lnTo>
                <a:lnTo>
                  <a:pt x="0" y="32015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93A5CBA9-EDAA-4BD8-C5E9-F2622F33948B}"/>
              </a:ext>
            </a:extLst>
          </p:cNvPr>
          <p:cNvSpPr/>
          <p:nvPr/>
        </p:nvSpPr>
        <p:spPr>
          <a:xfrm flipH="1" flipV="1">
            <a:off x="14757821" y="-9525"/>
            <a:ext cx="3530179" cy="3530179"/>
          </a:xfrm>
          <a:custGeom>
            <a:avLst/>
            <a:gdLst/>
            <a:ahLst/>
            <a:cxnLst/>
            <a:rect l="l" t="t" r="r" b="b"/>
            <a:pathLst>
              <a:path w="3530179" h="3530179">
                <a:moveTo>
                  <a:pt x="3530179" y="3530179"/>
                </a:moveTo>
                <a:lnTo>
                  <a:pt x="0" y="3530179"/>
                </a:lnTo>
                <a:lnTo>
                  <a:pt x="0" y="0"/>
                </a:lnTo>
                <a:lnTo>
                  <a:pt x="3530179" y="0"/>
                </a:lnTo>
                <a:lnTo>
                  <a:pt x="3530179" y="3530179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4519065F-40F6-69D0-21F4-5579605F0E0A}"/>
              </a:ext>
            </a:extLst>
          </p:cNvPr>
          <p:cNvSpPr/>
          <p:nvPr/>
        </p:nvSpPr>
        <p:spPr>
          <a:xfrm rot="5400000" flipH="1" flipV="1">
            <a:off x="14757821" y="6411159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5B1C7F1A-D112-93FE-46F7-97EB5F4A5301}"/>
              </a:ext>
            </a:extLst>
          </p:cNvPr>
          <p:cNvSpPr/>
          <p:nvPr/>
        </p:nvSpPr>
        <p:spPr>
          <a:xfrm rot="-5400000" flipH="1" flipV="1">
            <a:off x="-523019" y="-509660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16" name="Group 16">
            <a:extLst>
              <a:ext uri="{FF2B5EF4-FFF2-40B4-BE49-F238E27FC236}">
                <a16:creationId xmlns:a16="http://schemas.microsoft.com/office/drawing/2014/main" id="{6AADAD4C-970F-4A87-B28A-DD48C3B14321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5589889" y="9169319"/>
            <a:ext cx="2920820" cy="738533"/>
            <a:chOff x="0" y="0"/>
            <a:chExt cx="1422665" cy="378090"/>
          </a:xfrm>
        </p:grpSpPr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E2BE90CE-D55A-5B21-7FD2-426AC3D0B89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422665" cy="378090"/>
            </a:xfrm>
            <a:custGeom>
              <a:avLst/>
              <a:gdLst/>
              <a:ahLst/>
              <a:cxnLst/>
              <a:rect l="l" t="t" r="r" b="b"/>
              <a:pathLst>
                <a:path w="1422665" h="378090">
                  <a:moveTo>
                    <a:pt x="0" y="0"/>
                  </a:moveTo>
                  <a:lnTo>
                    <a:pt x="1422665" y="0"/>
                  </a:lnTo>
                  <a:lnTo>
                    <a:pt x="1422665" y="378090"/>
                  </a:lnTo>
                  <a:lnTo>
                    <a:pt x="0" y="3780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18" name="TextBox 18">
              <a:extLst>
                <a:ext uri="{FF2B5EF4-FFF2-40B4-BE49-F238E27FC236}">
                  <a16:creationId xmlns:a16="http://schemas.microsoft.com/office/drawing/2014/main" id="{74428A0B-3E0E-8423-BF7C-FB34B62F09B9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9525"/>
              <a:ext cx="1422665" cy="387615"/>
            </a:xfrm>
            <a:prstGeom prst="rect">
              <a:avLst/>
            </a:prstGeom>
          </p:spPr>
          <p:txBody>
            <a:bodyPr lIns="26891" tIns="26891" rIns="26891" bIns="26891" rtlCol="0" anchor="ctr"/>
            <a:lstStyle/>
            <a:p>
              <a:pPr algn="ctr">
                <a:lnSpc>
                  <a:spcPts val="1561"/>
                </a:lnSpc>
              </a:pPr>
              <a:endParaRPr/>
            </a:p>
          </p:txBody>
        </p:sp>
      </p:grpSp>
      <p:sp>
        <p:nvSpPr>
          <p:cNvPr id="19" name="TextBox 19">
            <a:extLst>
              <a:ext uri="{FF2B5EF4-FFF2-40B4-BE49-F238E27FC236}">
                <a16:creationId xmlns:a16="http://schemas.microsoft.com/office/drawing/2014/main" id="{96267650-3C5A-0A8B-4EE7-8A195C82BA9E}"/>
              </a:ext>
            </a:extLst>
          </p:cNvPr>
          <p:cNvSpPr txBox="1"/>
          <p:nvPr/>
        </p:nvSpPr>
        <p:spPr>
          <a:xfrm>
            <a:off x="15827937" y="9407711"/>
            <a:ext cx="2337760" cy="261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24"/>
              </a:lnSpc>
              <a:spcBef>
                <a:spcPct val="0"/>
              </a:spcBef>
            </a:pPr>
            <a:r>
              <a:rPr lang="en-US" sz="1800" spc="-89" dirty="0">
                <a:solidFill>
                  <a:srgbClr val="F1A33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bg.uek.krakow.pl</a:t>
            </a:r>
          </a:p>
        </p:txBody>
      </p:sp>
      <p:sp>
        <p:nvSpPr>
          <p:cNvPr id="20" name="TextBox 20">
            <a:extLst>
              <a:ext uri="{FF2B5EF4-FFF2-40B4-BE49-F238E27FC236}">
                <a16:creationId xmlns:a16="http://schemas.microsoft.com/office/drawing/2014/main" id="{61AE387A-F8A3-3DED-1E1D-9411CD65064F}"/>
              </a:ext>
            </a:extLst>
          </p:cNvPr>
          <p:cNvSpPr txBox="1"/>
          <p:nvPr/>
        </p:nvSpPr>
        <p:spPr>
          <a:xfrm>
            <a:off x="1600758" y="1028700"/>
            <a:ext cx="14553642" cy="210314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249"/>
              </a:lnSpc>
              <a:spcBef>
                <a:spcPct val="0"/>
              </a:spcBef>
            </a:pPr>
            <a:r>
              <a:rPr lang="pl-PL" sz="60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Druga ścieżka publikacyjna NCN: </a:t>
            </a:r>
          </a:p>
          <a:p>
            <a:pPr algn="ctr">
              <a:lnSpc>
                <a:spcPts val="8249"/>
              </a:lnSpc>
              <a:spcBef>
                <a:spcPct val="0"/>
              </a:spcBef>
            </a:pPr>
            <a:r>
              <a:rPr lang="pl-PL" sz="54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czasopisma hybrydowe   </a:t>
            </a:r>
            <a:endParaRPr lang="en-US" sz="5400" b="1" spc="-349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League Spartan"/>
              <a:cs typeface="Poppins" panose="00000500000000000000" pitchFamily="2" charset="-18"/>
              <a:sym typeface="League Spartan"/>
            </a:endParaRPr>
          </a:p>
        </p:txBody>
      </p:sp>
      <p:sp>
        <p:nvSpPr>
          <p:cNvPr id="21" name="TextBox 21">
            <a:extLst>
              <a:ext uri="{FF2B5EF4-FFF2-40B4-BE49-F238E27FC236}">
                <a16:creationId xmlns:a16="http://schemas.microsoft.com/office/drawing/2014/main" id="{633998D9-464C-180F-57A7-F9AEF508BC5A}"/>
              </a:ext>
            </a:extLst>
          </p:cNvPr>
          <p:cNvSpPr txBox="1"/>
          <p:nvPr/>
        </p:nvSpPr>
        <p:spPr>
          <a:xfrm>
            <a:off x="1836616" y="3695700"/>
            <a:ext cx="14922152" cy="406265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lvl="0"/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Czasopismo hybrydowe - część artykułów dostępna w otwartym dostępie, część zamknięta.</a:t>
            </a:r>
          </a:p>
          <a:p>
            <a:pPr lvl="0"/>
            <a:endParaRPr lang="pl-PL" sz="2400" dirty="0">
              <a:latin typeface="Poppins" panose="020B0604020202020204" charset="-18"/>
              <a:cs typeface="Poppins" panose="020B0604020202020204" charset="-18"/>
            </a:endParaRPr>
          </a:p>
          <a:p>
            <a:pPr lvl="0"/>
            <a:endParaRPr lang="pl-PL" sz="2400" dirty="0">
              <a:latin typeface="Poppins" panose="020B0604020202020204" charset="-18"/>
              <a:cs typeface="Poppins" panose="020B0604020202020204" charset="-18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jeśli autor opublikuje swój artykuł w części zamkniętej, to brak opłaty APC i procedura taka sama jak przy czasopismach subskrypcyjnych,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pl-PL" sz="2400" dirty="0">
              <a:latin typeface="Poppins" panose="020B0604020202020204" charset="-18"/>
              <a:cs typeface="Poppins" panose="020B0604020202020204" charset="-18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jeśli autor zdecyduje się zapłacić APC i opublikować swój artykuł (wymagana licencja CC BY 4.0) w części otwartej, to ten wydatek będzie dla NCN kosztem niekwalifikowalnym.</a:t>
            </a:r>
          </a:p>
          <a:p>
            <a:pPr>
              <a:lnSpc>
                <a:spcPct val="150000"/>
              </a:lnSpc>
            </a:pPr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>
              <a:lnSpc>
                <a:spcPct val="150000"/>
              </a:lnSpc>
            </a:pPr>
            <a:endParaRPr lang="pl-PL" sz="2800" i="1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81441A2A-92C2-D31D-C720-34EB862C5E0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2509" y="322055"/>
            <a:ext cx="3705001" cy="82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618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0F9E25C-E13F-A51D-615B-46C6475553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FF2B5EF4-FFF2-40B4-BE49-F238E27FC236}">
                <a16:creationId xmlns:a16="http://schemas.microsoft.com/office/drawing/2014/main" id="{D0A89F41-1E7C-28FB-959A-A9296661202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2509" y="395161"/>
            <a:ext cx="17402982" cy="9548939"/>
          </a:xfrm>
          <a:custGeom>
            <a:avLst/>
            <a:gdLst/>
            <a:ahLst/>
            <a:cxnLst/>
            <a:rect l="l" t="t" r="r" b="b"/>
            <a:pathLst>
              <a:path w="5882622" h="3245840">
                <a:moveTo>
                  <a:pt x="0" y="0"/>
                </a:moveTo>
                <a:lnTo>
                  <a:pt x="5882622" y="0"/>
                </a:lnTo>
                <a:lnTo>
                  <a:pt x="5882622" y="3245840"/>
                </a:lnTo>
                <a:lnTo>
                  <a:pt x="0" y="3245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pl-PL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339E6630-BAE2-1AA3-8C01-915E9D6F1553}"/>
              </a:ext>
            </a:extLst>
          </p:cNvPr>
          <p:cNvSpPr/>
          <p:nvPr/>
        </p:nvSpPr>
        <p:spPr>
          <a:xfrm>
            <a:off x="0" y="7085484"/>
            <a:ext cx="3201516" cy="3201516"/>
          </a:xfrm>
          <a:custGeom>
            <a:avLst/>
            <a:gdLst/>
            <a:ahLst/>
            <a:cxnLst/>
            <a:rect l="l" t="t" r="r" b="b"/>
            <a:pathLst>
              <a:path w="3201516" h="3201516">
                <a:moveTo>
                  <a:pt x="0" y="0"/>
                </a:moveTo>
                <a:lnTo>
                  <a:pt x="3201516" y="0"/>
                </a:lnTo>
                <a:lnTo>
                  <a:pt x="3201516" y="3201516"/>
                </a:lnTo>
                <a:lnTo>
                  <a:pt x="0" y="32015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93A5CBA9-EDAA-4BD8-C5E9-F2622F33948B}"/>
              </a:ext>
            </a:extLst>
          </p:cNvPr>
          <p:cNvSpPr/>
          <p:nvPr/>
        </p:nvSpPr>
        <p:spPr>
          <a:xfrm flipH="1" flipV="1">
            <a:off x="14757821" y="-9525"/>
            <a:ext cx="3530179" cy="3530179"/>
          </a:xfrm>
          <a:custGeom>
            <a:avLst/>
            <a:gdLst/>
            <a:ahLst/>
            <a:cxnLst/>
            <a:rect l="l" t="t" r="r" b="b"/>
            <a:pathLst>
              <a:path w="3530179" h="3530179">
                <a:moveTo>
                  <a:pt x="3530179" y="3530179"/>
                </a:moveTo>
                <a:lnTo>
                  <a:pt x="0" y="3530179"/>
                </a:lnTo>
                <a:lnTo>
                  <a:pt x="0" y="0"/>
                </a:lnTo>
                <a:lnTo>
                  <a:pt x="3530179" y="0"/>
                </a:lnTo>
                <a:lnTo>
                  <a:pt x="3530179" y="3530179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4519065F-40F6-69D0-21F4-5579605F0E0A}"/>
              </a:ext>
            </a:extLst>
          </p:cNvPr>
          <p:cNvSpPr/>
          <p:nvPr/>
        </p:nvSpPr>
        <p:spPr>
          <a:xfrm rot="5400000" flipH="1" flipV="1">
            <a:off x="14757821" y="6411159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5B1C7F1A-D112-93FE-46F7-97EB5F4A5301}"/>
              </a:ext>
            </a:extLst>
          </p:cNvPr>
          <p:cNvSpPr/>
          <p:nvPr/>
        </p:nvSpPr>
        <p:spPr>
          <a:xfrm rot="-5400000" flipH="1" flipV="1">
            <a:off x="-523019" y="-509660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16" name="Group 16">
            <a:extLst>
              <a:ext uri="{FF2B5EF4-FFF2-40B4-BE49-F238E27FC236}">
                <a16:creationId xmlns:a16="http://schemas.microsoft.com/office/drawing/2014/main" id="{6AADAD4C-970F-4A87-B28A-DD48C3B14321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5589889" y="9169319"/>
            <a:ext cx="2920820" cy="738533"/>
            <a:chOff x="0" y="0"/>
            <a:chExt cx="1422665" cy="378090"/>
          </a:xfrm>
        </p:grpSpPr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E2BE90CE-D55A-5B21-7FD2-426AC3D0B89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422665" cy="378090"/>
            </a:xfrm>
            <a:custGeom>
              <a:avLst/>
              <a:gdLst/>
              <a:ahLst/>
              <a:cxnLst/>
              <a:rect l="l" t="t" r="r" b="b"/>
              <a:pathLst>
                <a:path w="1422665" h="378090">
                  <a:moveTo>
                    <a:pt x="0" y="0"/>
                  </a:moveTo>
                  <a:lnTo>
                    <a:pt x="1422665" y="0"/>
                  </a:lnTo>
                  <a:lnTo>
                    <a:pt x="1422665" y="378090"/>
                  </a:lnTo>
                  <a:lnTo>
                    <a:pt x="0" y="3780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18" name="TextBox 18">
              <a:extLst>
                <a:ext uri="{FF2B5EF4-FFF2-40B4-BE49-F238E27FC236}">
                  <a16:creationId xmlns:a16="http://schemas.microsoft.com/office/drawing/2014/main" id="{74428A0B-3E0E-8423-BF7C-FB34B62F09B9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9525"/>
              <a:ext cx="1422665" cy="387615"/>
            </a:xfrm>
            <a:prstGeom prst="rect">
              <a:avLst/>
            </a:prstGeom>
          </p:spPr>
          <p:txBody>
            <a:bodyPr lIns="26891" tIns="26891" rIns="26891" bIns="26891" rtlCol="0" anchor="ctr"/>
            <a:lstStyle/>
            <a:p>
              <a:pPr algn="ctr">
                <a:lnSpc>
                  <a:spcPts val="1561"/>
                </a:lnSpc>
              </a:pPr>
              <a:endParaRPr/>
            </a:p>
          </p:txBody>
        </p:sp>
      </p:grpSp>
      <p:sp>
        <p:nvSpPr>
          <p:cNvPr id="19" name="TextBox 19">
            <a:extLst>
              <a:ext uri="{FF2B5EF4-FFF2-40B4-BE49-F238E27FC236}">
                <a16:creationId xmlns:a16="http://schemas.microsoft.com/office/drawing/2014/main" id="{96267650-3C5A-0A8B-4EE7-8A195C82BA9E}"/>
              </a:ext>
            </a:extLst>
          </p:cNvPr>
          <p:cNvSpPr txBox="1"/>
          <p:nvPr/>
        </p:nvSpPr>
        <p:spPr>
          <a:xfrm>
            <a:off x="15827937" y="9407711"/>
            <a:ext cx="2337760" cy="261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24"/>
              </a:lnSpc>
              <a:spcBef>
                <a:spcPct val="0"/>
              </a:spcBef>
            </a:pPr>
            <a:r>
              <a:rPr lang="en-US" sz="1800" spc="-89" dirty="0">
                <a:solidFill>
                  <a:srgbClr val="F1A33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bg.uek.krakow.pl</a:t>
            </a:r>
          </a:p>
        </p:txBody>
      </p:sp>
      <p:sp>
        <p:nvSpPr>
          <p:cNvPr id="20" name="TextBox 20">
            <a:extLst>
              <a:ext uri="{FF2B5EF4-FFF2-40B4-BE49-F238E27FC236}">
                <a16:creationId xmlns:a16="http://schemas.microsoft.com/office/drawing/2014/main" id="{61AE387A-F8A3-3DED-1E1D-9411CD65064F}"/>
              </a:ext>
            </a:extLst>
          </p:cNvPr>
          <p:cNvSpPr txBox="1"/>
          <p:nvPr/>
        </p:nvSpPr>
        <p:spPr>
          <a:xfrm>
            <a:off x="1600758" y="1028700"/>
            <a:ext cx="14553642" cy="210314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249"/>
              </a:lnSpc>
              <a:spcBef>
                <a:spcPct val="0"/>
              </a:spcBef>
            </a:pPr>
            <a:r>
              <a:rPr lang="pl-PL" sz="60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Druga ścieżka publikacyjna NCN: </a:t>
            </a:r>
          </a:p>
          <a:p>
            <a:pPr algn="ctr">
              <a:lnSpc>
                <a:spcPts val="8249"/>
              </a:lnSpc>
              <a:spcBef>
                <a:spcPct val="0"/>
              </a:spcBef>
            </a:pPr>
            <a:r>
              <a:rPr lang="pl-PL" sz="54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czasopisma subskrypcyjne i hybrydowe   </a:t>
            </a:r>
            <a:endParaRPr lang="en-US" sz="5400" b="1" spc="-349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League Spartan"/>
              <a:cs typeface="Poppins" panose="00000500000000000000" pitchFamily="2" charset="-18"/>
              <a:sym typeface="League Spartan"/>
            </a:endParaRPr>
          </a:p>
        </p:txBody>
      </p:sp>
      <p:sp>
        <p:nvSpPr>
          <p:cNvPr id="21" name="TextBox 21">
            <a:extLst>
              <a:ext uri="{FF2B5EF4-FFF2-40B4-BE49-F238E27FC236}">
                <a16:creationId xmlns:a16="http://schemas.microsoft.com/office/drawing/2014/main" id="{633998D9-464C-180F-57A7-F9AEF508BC5A}"/>
              </a:ext>
            </a:extLst>
          </p:cNvPr>
          <p:cNvSpPr txBox="1"/>
          <p:nvPr/>
        </p:nvSpPr>
        <p:spPr>
          <a:xfrm>
            <a:off x="1836616" y="4510126"/>
            <a:ext cx="14922152" cy="258532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artykuł, ale również </a:t>
            </a:r>
            <a:r>
              <a:rPr lang="pl-PL" sz="2400" dirty="0" err="1">
                <a:latin typeface="Poppins" panose="020B0604020202020204" charset="-18"/>
                <a:cs typeface="Poppins" panose="020B0604020202020204" charset="-18"/>
              </a:rPr>
              <a:t>preprint</a:t>
            </a:r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/AAM/</a:t>
            </a:r>
            <a:r>
              <a:rPr lang="pl-PL" sz="2400" dirty="0" err="1">
                <a:latin typeface="Poppins" panose="020B0604020202020204" charset="-18"/>
                <a:cs typeface="Poppins" panose="020B0604020202020204" charset="-18"/>
              </a:rPr>
              <a:t>VoR</a:t>
            </a:r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 muszą posiadać stały identyfikator np. DOI,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pl-PL" sz="2400" dirty="0">
              <a:latin typeface="Poppins" panose="020B0604020202020204" charset="-18"/>
              <a:cs typeface="Poppins" panose="020B0604020202020204" charset="-18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w artykule musi pojawić się adnotacja o finansowaniu NCN (pełna nazwa NCN w języku polskim lub angielskim oraz numer rejestracyjny projektu).</a:t>
            </a:r>
          </a:p>
          <a:p>
            <a:pPr>
              <a:lnSpc>
                <a:spcPct val="150000"/>
              </a:lnSpc>
            </a:pPr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>
              <a:lnSpc>
                <a:spcPct val="150000"/>
              </a:lnSpc>
            </a:pPr>
            <a:endParaRPr lang="pl-PL" sz="2800" i="1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81441A2A-92C2-D31D-C720-34EB862C5E0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2509" y="322055"/>
            <a:ext cx="3705001" cy="82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2541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3D9D507-A70A-56FC-13BD-5F66D3A8C7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FF2B5EF4-FFF2-40B4-BE49-F238E27FC236}">
                <a16:creationId xmlns:a16="http://schemas.microsoft.com/office/drawing/2014/main" id="{74A3F549-D495-9ABB-1689-AF5F46B6B33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2509" y="395161"/>
            <a:ext cx="17402982" cy="9548939"/>
          </a:xfrm>
          <a:custGeom>
            <a:avLst/>
            <a:gdLst/>
            <a:ahLst/>
            <a:cxnLst/>
            <a:rect l="l" t="t" r="r" b="b"/>
            <a:pathLst>
              <a:path w="5882622" h="3245840">
                <a:moveTo>
                  <a:pt x="0" y="0"/>
                </a:moveTo>
                <a:lnTo>
                  <a:pt x="5882622" y="0"/>
                </a:lnTo>
                <a:lnTo>
                  <a:pt x="5882622" y="3245840"/>
                </a:lnTo>
                <a:lnTo>
                  <a:pt x="0" y="3245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pl-PL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BA50EA5C-672E-4AEF-CA8A-F13754CEE7F1}"/>
              </a:ext>
            </a:extLst>
          </p:cNvPr>
          <p:cNvSpPr/>
          <p:nvPr/>
        </p:nvSpPr>
        <p:spPr>
          <a:xfrm>
            <a:off x="0" y="7085484"/>
            <a:ext cx="3201516" cy="3201516"/>
          </a:xfrm>
          <a:custGeom>
            <a:avLst/>
            <a:gdLst/>
            <a:ahLst/>
            <a:cxnLst/>
            <a:rect l="l" t="t" r="r" b="b"/>
            <a:pathLst>
              <a:path w="3201516" h="3201516">
                <a:moveTo>
                  <a:pt x="0" y="0"/>
                </a:moveTo>
                <a:lnTo>
                  <a:pt x="3201516" y="0"/>
                </a:lnTo>
                <a:lnTo>
                  <a:pt x="3201516" y="3201516"/>
                </a:lnTo>
                <a:lnTo>
                  <a:pt x="0" y="32015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544D5A4B-B7B1-637A-A5B7-01EF6C1AC77D}"/>
              </a:ext>
            </a:extLst>
          </p:cNvPr>
          <p:cNvSpPr/>
          <p:nvPr/>
        </p:nvSpPr>
        <p:spPr>
          <a:xfrm flipH="1" flipV="1">
            <a:off x="14757821" y="-9525"/>
            <a:ext cx="3530179" cy="3530179"/>
          </a:xfrm>
          <a:custGeom>
            <a:avLst/>
            <a:gdLst/>
            <a:ahLst/>
            <a:cxnLst/>
            <a:rect l="l" t="t" r="r" b="b"/>
            <a:pathLst>
              <a:path w="3530179" h="3530179">
                <a:moveTo>
                  <a:pt x="3530179" y="3530179"/>
                </a:moveTo>
                <a:lnTo>
                  <a:pt x="0" y="3530179"/>
                </a:lnTo>
                <a:lnTo>
                  <a:pt x="0" y="0"/>
                </a:lnTo>
                <a:lnTo>
                  <a:pt x="3530179" y="0"/>
                </a:lnTo>
                <a:lnTo>
                  <a:pt x="3530179" y="3530179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D0478214-4E50-0709-B51D-06E065F6AD5D}"/>
              </a:ext>
            </a:extLst>
          </p:cNvPr>
          <p:cNvSpPr/>
          <p:nvPr/>
        </p:nvSpPr>
        <p:spPr>
          <a:xfrm rot="5400000" flipH="1" flipV="1">
            <a:off x="14757821" y="6411159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5DF386DB-60F3-8695-6CDD-C0E8A80D1361}"/>
              </a:ext>
            </a:extLst>
          </p:cNvPr>
          <p:cNvSpPr/>
          <p:nvPr/>
        </p:nvSpPr>
        <p:spPr>
          <a:xfrm rot="-5400000" flipH="1" flipV="1">
            <a:off x="-523019" y="-509660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16" name="Group 16">
            <a:extLst>
              <a:ext uri="{FF2B5EF4-FFF2-40B4-BE49-F238E27FC236}">
                <a16:creationId xmlns:a16="http://schemas.microsoft.com/office/drawing/2014/main" id="{5FACCD72-20D6-A1BB-CB62-594ED03589A7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5589889" y="9169319"/>
            <a:ext cx="2920820" cy="738533"/>
            <a:chOff x="0" y="0"/>
            <a:chExt cx="1422665" cy="378090"/>
          </a:xfrm>
        </p:grpSpPr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6232A636-D5C6-BB72-84BC-DE30AD4964A8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422665" cy="378090"/>
            </a:xfrm>
            <a:custGeom>
              <a:avLst/>
              <a:gdLst/>
              <a:ahLst/>
              <a:cxnLst/>
              <a:rect l="l" t="t" r="r" b="b"/>
              <a:pathLst>
                <a:path w="1422665" h="378090">
                  <a:moveTo>
                    <a:pt x="0" y="0"/>
                  </a:moveTo>
                  <a:lnTo>
                    <a:pt x="1422665" y="0"/>
                  </a:lnTo>
                  <a:lnTo>
                    <a:pt x="1422665" y="378090"/>
                  </a:lnTo>
                  <a:lnTo>
                    <a:pt x="0" y="3780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18" name="TextBox 18">
              <a:extLst>
                <a:ext uri="{FF2B5EF4-FFF2-40B4-BE49-F238E27FC236}">
                  <a16:creationId xmlns:a16="http://schemas.microsoft.com/office/drawing/2014/main" id="{62BDC8FD-0E99-BF2F-0806-05E9B3FC0404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9525"/>
              <a:ext cx="1422665" cy="387615"/>
            </a:xfrm>
            <a:prstGeom prst="rect">
              <a:avLst/>
            </a:prstGeom>
          </p:spPr>
          <p:txBody>
            <a:bodyPr lIns="26891" tIns="26891" rIns="26891" bIns="26891" rtlCol="0" anchor="ctr"/>
            <a:lstStyle/>
            <a:p>
              <a:pPr algn="ctr">
                <a:lnSpc>
                  <a:spcPts val="1561"/>
                </a:lnSpc>
              </a:pPr>
              <a:endParaRPr/>
            </a:p>
          </p:txBody>
        </p:sp>
      </p:grpSp>
      <p:sp>
        <p:nvSpPr>
          <p:cNvPr id="19" name="TextBox 19">
            <a:extLst>
              <a:ext uri="{FF2B5EF4-FFF2-40B4-BE49-F238E27FC236}">
                <a16:creationId xmlns:a16="http://schemas.microsoft.com/office/drawing/2014/main" id="{D84A3CD0-B1DB-C604-CD7C-50CA5EB3422F}"/>
              </a:ext>
            </a:extLst>
          </p:cNvPr>
          <p:cNvSpPr txBox="1"/>
          <p:nvPr/>
        </p:nvSpPr>
        <p:spPr>
          <a:xfrm>
            <a:off x="15827937" y="9407711"/>
            <a:ext cx="2337760" cy="261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24"/>
              </a:lnSpc>
              <a:spcBef>
                <a:spcPct val="0"/>
              </a:spcBef>
            </a:pPr>
            <a:r>
              <a:rPr lang="en-US" sz="1800" spc="-89" dirty="0">
                <a:solidFill>
                  <a:srgbClr val="F1A33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bg.uek.krakow.pl</a:t>
            </a:r>
          </a:p>
        </p:txBody>
      </p:sp>
      <p:sp>
        <p:nvSpPr>
          <p:cNvPr id="20" name="TextBox 20">
            <a:extLst>
              <a:ext uri="{FF2B5EF4-FFF2-40B4-BE49-F238E27FC236}">
                <a16:creationId xmlns:a16="http://schemas.microsoft.com/office/drawing/2014/main" id="{8BCA766A-8162-BBB0-6300-156CE6C6E41A}"/>
              </a:ext>
            </a:extLst>
          </p:cNvPr>
          <p:cNvSpPr txBox="1"/>
          <p:nvPr/>
        </p:nvSpPr>
        <p:spPr>
          <a:xfrm>
            <a:off x="1600758" y="1582815"/>
            <a:ext cx="13791642" cy="205569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249"/>
              </a:lnSpc>
              <a:spcBef>
                <a:spcPct val="0"/>
              </a:spcBef>
            </a:pPr>
            <a:r>
              <a:rPr lang="pl-PL" sz="60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Cykl szkoleń związanych z tematyką Otwartej Nauki</a:t>
            </a:r>
            <a:endParaRPr lang="en-US" sz="6000" b="1" spc="-349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League Spartan"/>
              <a:cs typeface="Poppins" panose="00000500000000000000" pitchFamily="2" charset="-18"/>
              <a:sym typeface="League Spartan"/>
            </a:endParaRPr>
          </a:p>
        </p:txBody>
      </p:sp>
      <p:sp>
        <p:nvSpPr>
          <p:cNvPr id="21" name="TextBox 21">
            <a:extLst>
              <a:ext uri="{FF2B5EF4-FFF2-40B4-BE49-F238E27FC236}">
                <a16:creationId xmlns:a16="http://schemas.microsoft.com/office/drawing/2014/main" id="{D70DD9BC-CE82-49E2-2FED-870DA447A61F}"/>
              </a:ext>
            </a:extLst>
          </p:cNvPr>
          <p:cNvSpPr txBox="1"/>
          <p:nvPr/>
        </p:nvSpPr>
        <p:spPr>
          <a:xfrm>
            <a:off x="2324714" y="4034926"/>
            <a:ext cx="14554200" cy="618630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Publikowanie w  otwartym dostępie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Dane badawcze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Repozytorium RODBUK. Jak udostępnić dane badawcze?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Jak dobrze przygotować plan zarządzania danymi badawczymi?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 algn="ctr">
              <a:lnSpc>
                <a:spcPct val="150000"/>
              </a:lnSpc>
              <a:defRPr/>
            </a:pP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 algn="ctr">
              <a:lnSpc>
                <a:spcPct val="150000"/>
              </a:lnSpc>
              <a:defRPr/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Kolejna edycja planowana na początek drugiego semestru.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pl-PL" sz="28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5AC8D721-B3A6-8C6B-D560-1ABE3989253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2509" y="322055"/>
            <a:ext cx="3705001" cy="82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687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0F9E25C-E13F-A51D-615B-46C6475553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FF2B5EF4-FFF2-40B4-BE49-F238E27FC236}">
                <a16:creationId xmlns:a16="http://schemas.microsoft.com/office/drawing/2014/main" id="{D0A89F41-1E7C-28FB-959A-A9296661202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2509" y="395161"/>
            <a:ext cx="17402982" cy="9548939"/>
          </a:xfrm>
          <a:custGeom>
            <a:avLst/>
            <a:gdLst/>
            <a:ahLst/>
            <a:cxnLst/>
            <a:rect l="l" t="t" r="r" b="b"/>
            <a:pathLst>
              <a:path w="5882622" h="3245840">
                <a:moveTo>
                  <a:pt x="0" y="0"/>
                </a:moveTo>
                <a:lnTo>
                  <a:pt x="5882622" y="0"/>
                </a:lnTo>
                <a:lnTo>
                  <a:pt x="5882622" y="3245840"/>
                </a:lnTo>
                <a:lnTo>
                  <a:pt x="0" y="3245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pl-PL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339E6630-BAE2-1AA3-8C01-915E9D6F1553}"/>
              </a:ext>
            </a:extLst>
          </p:cNvPr>
          <p:cNvSpPr/>
          <p:nvPr/>
        </p:nvSpPr>
        <p:spPr>
          <a:xfrm>
            <a:off x="0" y="7085484"/>
            <a:ext cx="3201516" cy="3201516"/>
          </a:xfrm>
          <a:custGeom>
            <a:avLst/>
            <a:gdLst/>
            <a:ahLst/>
            <a:cxnLst/>
            <a:rect l="l" t="t" r="r" b="b"/>
            <a:pathLst>
              <a:path w="3201516" h="3201516">
                <a:moveTo>
                  <a:pt x="0" y="0"/>
                </a:moveTo>
                <a:lnTo>
                  <a:pt x="3201516" y="0"/>
                </a:lnTo>
                <a:lnTo>
                  <a:pt x="3201516" y="3201516"/>
                </a:lnTo>
                <a:lnTo>
                  <a:pt x="0" y="32015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93A5CBA9-EDAA-4BD8-C5E9-F2622F33948B}"/>
              </a:ext>
            </a:extLst>
          </p:cNvPr>
          <p:cNvSpPr/>
          <p:nvPr/>
        </p:nvSpPr>
        <p:spPr>
          <a:xfrm flipH="1" flipV="1">
            <a:off x="14757821" y="-9525"/>
            <a:ext cx="3530179" cy="3530179"/>
          </a:xfrm>
          <a:custGeom>
            <a:avLst/>
            <a:gdLst/>
            <a:ahLst/>
            <a:cxnLst/>
            <a:rect l="l" t="t" r="r" b="b"/>
            <a:pathLst>
              <a:path w="3530179" h="3530179">
                <a:moveTo>
                  <a:pt x="3530179" y="3530179"/>
                </a:moveTo>
                <a:lnTo>
                  <a:pt x="0" y="3530179"/>
                </a:lnTo>
                <a:lnTo>
                  <a:pt x="0" y="0"/>
                </a:lnTo>
                <a:lnTo>
                  <a:pt x="3530179" y="0"/>
                </a:lnTo>
                <a:lnTo>
                  <a:pt x="3530179" y="3530179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4519065F-40F6-69D0-21F4-5579605F0E0A}"/>
              </a:ext>
            </a:extLst>
          </p:cNvPr>
          <p:cNvSpPr/>
          <p:nvPr/>
        </p:nvSpPr>
        <p:spPr>
          <a:xfrm rot="5400000" flipH="1" flipV="1">
            <a:off x="14757821" y="6411159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5B1C7F1A-D112-93FE-46F7-97EB5F4A5301}"/>
              </a:ext>
            </a:extLst>
          </p:cNvPr>
          <p:cNvSpPr/>
          <p:nvPr/>
        </p:nvSpPr>
        <p:spPr>
          <a:xfrm rot="-5400000" flipH="1" flipV="1">
            <a:off x="-523019" y="-509660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16" name="Group 16">
            <a:extLst>
              <a:ext uri="{FF2B5EF4-FFF2-40B4-BE49-F238E27FC236}">
                <a16:creationId xmlns:a16="http://schemas.microsoft.com/office/drawing/2014/main" id="{6AADAD4C-970F-4A87-B28A-DD48C3B14321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5589889" y="9169319"/>
            <a:ext cx="2920820" cy="738533"/>
            <a:chOff x="0" y="0"/>
            <a:chExt cx="1422665" cy="378090"/>
          </a:xfrm>
        </p:grpSpPr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E2BE90CE-D55A-5B21-7FD2-426AC3D0B89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422665" cy="378090"/>
            </a:xfrm>
            <a:custGeom>
              <a:avLst/>
              <a:gdLst/>
              <a:ahLst/>
              <a:cxnLst/>
              <a:rect l="l" t="t" r="r" b="b"/>
              <a:pathLst>
                <a:path w="1422665" h="378090">
                  <a:moveTo>
                    <a:pt x="0" y="0"/>
                  </a:moveTo>
                  <a:lnTo>
                    <a:pt x="1422665" y="0"/>
                  </a:lnTo>
                  <a:lnTo>
                    <a:pt x="1422665" y="378090"/>
                  </a:lnTo>
                  <a:lnTo>
                    <a:pt x="0" y="3780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18" name="TextBox 18">
              <a:extLst>
                <a:ext uri="{FF2B5EF4-FFF2-40B4-BE49-F238E27FC236}">
                  <a16:creationId xmlns:a16="http://schemas.microsoft.com/office/drawing/2014/main" id="{74428A0B-3E0E-8423-BF7C-FB34B62F09B9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9525"/>
              <a:ext cx="1422665" cy="387615"/>
            </a:xfrm>
            <a:prstGeom prst="rect">
              <a:avLst/>
            </a:prstGeom>
          </p:spPr>
          <p:txBody>
            <a:bodyPr lIns="26891" tIns="26891" rIns="26891" bIns="26891" rtlCol="0" anchor="ctr"/>
            <a:lstStyle/>
            <a:p>
              <a:pPr algn="ctr">
                <a:lnSpc>
                  <a:spcPts val="1561"/>
                </a:lnSpc>
              </a:pPr>
              <a:endParaRPr/>
            </a:p>
          </p:txBody>
        </p:sp>
      </p:grpSp>
      <p:sp>
        <p:nvSpPr>
          <p:cNvPr id="19" name="TextBox 19">
            <a:extLst>
              <a:ext uri="{FF2B5EF4-FFF2-40B4-BE49-F238E27FC236}">
                <a16:creationId xmlns:a16="http://schemas.microsoft.com/office/drawing/2014/main" id="{96267650-3C5A-0A8B-4EE7-8A195C82BA9E}"/>
              </a:ext>
            </a:extLst>
          </p:cNvPr>
          <p:cNvSpPr txBox="1"/>
          <p:nvPr/>
        </p:nvSpPr>
        <p:spPr>
          <a:xfrm>
            <a:off x="15827937" y="9407711"/>
            <a:ext cx="2337760" cy="261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24"/>
              </a:lnSpc>
              <a:spcBef>
                <a:spcPct val="0"/>
              </a:spcBef>
            </a:pPr>
            <a:r>
              <a:rPr lang="en-US" sz="1800" spc="-89" dirty="0">
                <a:solidFill>
                  <a:srgbClr val="F1A33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bg.uek.krakow.pl</a:t>
            </a:r>
          </a:p>
        </p:txBody>
      </p:sp>
      <p:sp>
        <p:nvSpPr>
          <p:cNvPr id="20" name="TextBox 20">
            <a:extLst>
              <a:ext uri="{FF2B5EF4-FFF2-40B4-BE49-F238E27FC236}">
                <a16:creationId xmlns:a16="http://schemas.microsoft.com/office/drawing/2014/main" id="{61AE387A-F8A3-3DED-1E1D-9411CD65064F}"/>
              </a:ext>
            </a:extLst>
          </p:cNvPr>
          <p:cNvSpPr txBox="1"/>
          <p:nvPr/>
        </p:nvSpPr>
        <p:spPr>
          <a:xfrm>
            <a:off x="1600758" y="1582815"/>
            <a:ext cx="14553642" cy="201260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249"/>
              </a:lnSpc>
              <a:spcBef>
                <a:spcPct val="0"/>
              </a:spcBef>
            </a:pPr>
            <a:r>
              <a:rPr lang="pl-PL" sz="60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Trzecia ścieżka publikacyjna NCN: </a:t>
            </a:r>
          </a:p>
          <a:p>
            <a:pPr algn="ctr">
              <a:lnSpc>
                <a:spcPts val="8249"/>
              </a:lnSpc>
              <a:spcBef>
                <a:spcPct val="0"/>
              </a:spcBef>
            </a:pPr>
            <a:r>
              <a:rPr lang="pl-PL" sz="48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czasopisma transformacyjne</a:t>
            </a:r>
            <a:endParaRPr lang="en-US" sz="4800" b="1" spc="-349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League Spartan"/>
              <a:cs typeface="Poppins" panose="00000500000000000000" pitchFamily="2" charset="-18"/>
              <a:sym typeface="League Spartan"/>
            </a:endParaRPr>
          </a:p>
        </p:txBody>
      </p:sp>
      <p:sp>
        <p:nvSpPr>
          <p:cNvPr id="21" name="TextBox 21">
            <a:extLst>
              <a:ext uri="{FF2B5EF4-FFF2-40B4-BE49-F238E27FC236}">
                <a16:creationId xmlns:a16="http://schemas.microsoft.com/office/drawing/2014/main" id="{633998D9-464C-180F-57A7-F9AEF508BC5A}"/>
              </a:ext>
            </a:extLst>
          </p:cNvPr>
          <p:cNvSpPr txBox="1"/>
          <p:nvPr/>
        </p:nvSpPr>
        <p:spPr>
          <a:xfrm>
            <a:off x="2133600" y="3771900"/>
            <a:ext cx="13152472" cy="747897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endParaRPr lang="pl-PL" sz="2400" dirty="0">
              <a:latin typeface="Poppins" panose="020B0604020202020204" charset="-18"/>
              <a:cs typeface="Poppins" panose="020B0604020202020204" charset="-18"/>
            </a:endParaRPr>
          </a:p>
          <a:p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Czasopismo znajdujące się na liście czasopism transformacyjnych (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hybrydowych, które zobowiązały się do przekształcenia w czasopisma typu </a:t>
            </a:r>
            <a:r>
              <a:rPr lang="pl-PL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full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 open </a:t>
            </a:r>
            <a:r>
              <a:rPr lang="pl-PL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access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 )</a:t>
            </a:r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: </a:t>
            </a:r>
          </a:p>
          <a:p>
            <a:endParaRPr lang="pl-PL" sz="2400" dirty="0">
              <a:latin typeface="Poppins" panose="020B0604020202020204" charset="-18"/>
              <a:cs typeface="Poppins" panose="020B0604020202020204" charset="-18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czasopismo musi być objęte umową umieszczoną na liście </a:t>
            </a:r>
            <a:r>
              <a:rPr lang="pl-PL" sz="2400" u="sng" dirty="0">
                <a:latin typeface="Poppins" panose="020B0604020202020204" charset="-18"/>
                <a:cs typeface="Poppins" panose="020B0604020202020204" charset="-18"/>
                <a:hlinkClick r:id="rId7"/>
              </a:rPr>
              <a:t>ESAC</a:t>
            </a:r>
            <a:r>
              <a:rPr lang="pl-PL" sz="2400" u="sng" dirty="0">
                <a:latin typeface="Poppins" panose="020B0604020202020204" charset="-18"/>
                <a:cs typeface="Poppins" panose="020B0604020202020204" charset="-18"/>
              </a:rPr>
              <a:t>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pl-PL" sz="2400" dirty="0">
              <a:latin typeface="Poppins" panose="020B0604020202020204" charset="-18"/>
              <a:cs typeface="Poppins" panose="020B0604020202020204" charset="-18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jednorazowa opłata APC – będzie wydatkiem kwalifikowalnym – jeśli autor wybierze licencje CC BY 4.0, CC BY-SA 4.0 (lub CC BY-ND po konsultacji z NCN) oraz pod warunkiem, że praca została przyjęta do druku lub opublikowana </a:t>
            </a:r>
            <a:r>
              <a:rPr lang="pl-PL" sz="2400" b="1" dirty="0">
                <a:latin typeface="Poppins" panose="020B0604020202020204" charset="-18"/>
                <a:cs typeface="Poppins" panose="020B0604020202020204" charset="-18"/>
              </a:rPr>
              <a:t>do 31 grudnia 2024 r.</a:t>
            </a:r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pl-PL" sz="2400" dirty="0">
              <a:latin typeface="Poppins" panose="020B0604020202020204" charset="-18"/>
              <a:cs typeface="Poppins" panose="020B0604020202020204" charset="-18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artykuł musi posiadać stały identyfikator np. DOI,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pl-PL" sz="2400" dirty="0">
              <a:latin typeface="Poppins" panose="020B0604020202020204" charset="-18"/>
              <a:cs typeface="Poppins" panose="020B0604020202020204" charset="-18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w artykule musi pojawić się adnotacja o finansowaniu NCN (pełna nazwa NCN </a:t>
            </a:r>
            <a:br>
              <a:rPr lang="pl-PL" sz="2400" dirty="0">
                <a:latin typeface="Poppins" panose="020B0604020202020204" charset="-18"/>
                <a:cs typeface="Poppins" panose="020B0604020202020204" charset="-18"/>
              </a:rPr>
            </a:br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w języku polskim lub angielskim oraz numer rejestracyjny projektu).</a:t>
            </a:r>
          </a:p>
          <a:p>
            <a:pPr>
              <a:lnSpc>
                <a:spcPct val="150000"/>
              </a:lnSpc>
            </a:pPr>
            <a:endParaRPr lang="pl-PL" sz="28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l-PL" sz="28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l-PL" sz="28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81441A2A-92C2-D31D-C720-34EB862C5E0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2509" y="322055"/>
            <a:ext cx="3705001" cy="82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3852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0F9E25C-E13F-A51D-615B-46C6475553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FF2B5EF4-FFF2-40B4-BE49-F238E27FC236}">
                <a16:creationId xmlns:a16="http://schemas.microsoft.com/office/drawing/2014/main" id="{D0A89F41-1E7C-28FB-959A-A9296661202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2509" y="395161"/>
            <a:ext cx="17402982" cy="9548939"/>
          </a:xfrm>
          <a:custGeom>
            <a:avLst/>
            <a:gdLst/>
            <a:ahLst/>
            <a:cxnLst/>
            <a:rect l="l" t="t" r="r" b="b"/>
            <a:pathLst>
              <a:path w="5882622" h="3245840">
                <a:moveTo>
                  <a:pt x="0" y="0"/>
                </a:moveTo>
                <a:lnTo>
                  <a:pt x="5882622" y="0"/>
                </a:lnTo>
                <a:lnTo>
                  <a:pt x="5882622" y="3245840"/>
                </a:lnTo>
                <a:lnTo>
                  <a:pt x="0" y="3245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pl-PL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339E6630-BAE2-1AA3-8C01-915E9D6F1553}"/>
              </a:ext>
            </a:extLst>
          </p:cNvPr>
          <p:cNvSpPr/>
          <p:nvPr/>
        </p:nvSpPr>
        <p:spPr>
          <a:xfrm>
            <a:off x="0" y="7085484"/>
            <a:ext cx="3201516" cy="3201516"/>
          </a:xfrm>
          <a:custGeom>
            <a:avLst/>
            <a:gdLst/>
            <a:ahLst/>
            <a:cxnLst/>
            <a:rect l="l" t="t" r="r" b="b"/>
            <a:pathLst>
              <a:path w="3201516" h="3201516">
                <a:moveTo>
                  <a:pt x="0" y="0"/>
                </a:moveTo>
                <a:lnTo>
                  <a:pt x="3201516" y="0"/>
                </a:lnTo>
                <a:lnTo>
                  <a:pt x="3201516" y="3201516"/>
                </a:lnTo>
                <a:lnTo>
                  <a:pt x="0" y="32015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93A5CBA9-EDAA-4BD8-C5E9-F2622F33948B}"/>
              </a:ext>
            </a:extLst>
          </p:cNvPr>
          <p:cNvSpPr/>
          <p:nvPr/>
        </p:nvSpPr>
        <p:spPr>
          <a:xfrm flipH="1" flipV="1">
            <a:off x="14757821" y="-9525"/>
            <a:ext cx="3530179" cy="3530179"/>
          </a:xfrm>
          <a:custGeom>
            <a:avLst/>
            <a:gdLst/>
            <a:ahLst/>
            <a:cxnLst/>
            <a:rect l="l" t="t" r="r" b="b"/>
            <a:pathLst>
              <a:path w="3530179" h="3530179">
                <a:moveTo>
                  <a:pt x="3530179" y="3530179"/>
                </a:moveTo>
                <a:lnTo>
                  <a:pt x="0" y="3530179"/>
                </a:lnTo>
                <a:lnTo>
                  <a:pt x="0" y="0"/>
                </a:lnTo>
                <a:lnTo>
                  <a:pt x="3530179" y="0"/>
                </a:lnTo>
                <a:lnTo>
                  <a:pt x="3530179" y="3530179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4519065F-40F6-69D0-21F4-5579605F0E0A}"/>
              </a:ext>
            </a:extLst>
          </p:cNvPr>
          <p:cNvSpPr/>
          <p:nvPr/>
        </p:nvSpPr>
        <p:spPr>
          <a:xfrm rot="5400000" flipH="1" flipV="1">
            <a:off x="14757821" y="6411159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5B1C7F1A-D112-93FE-46F7-97EB5F4A5301}"/>
              </a:ext>
            </a:extLst>
          </p:cNvPr>
          <p:cNvSpPr/>
          <p:nvPr/>
        </p:nvSpPr>
        <p:spPr>
          <a:xfrm rot="-5400000" flipH="1" flipV="1">
            <a:off x="-523019" y="-509660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16" name="Group 16">
            <a:extLst>
              <a:ext uri="{FF2B5EF4-FFF2-40B4-BE49-F238E27FC236}">
                <a16:creationId xmlns:a16="http://schemas.microsoft.com/office/drawing/2014/main" id="{6AADAD4C-970F-4A87-B28A-DD48C3B14321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5589889" y="9169319"/>
            <a:ext cx="2920820" cy="738533"/>
            <a:chOff x="0" y="0"/>
            <a:chExt cx="1422665" cy="378090"/>
          </a:xfrm>
        </p:grpSpPr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E2BE90CE-D55A-5B21-7FD2-426AC3D0B89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422665" cy="378090"/>
            </a:xfrm>
            <a:custGeom>
              <a:avLst/>
              <a:gdLst/>
              <a:ahLst/>
              <a:cxnLst/>
              <a:rect l="l" t="t" r="r" b="b"/>
              <a:pathLst>
                <a:path w="1422665" h="378090">
                  <a:moveTo>
                    <a:pt x="0" y="0"/>
                  </a:moveTo>
                  <a:lnTo>
                    <a:pt x="1422665" y="0"/>
                  </a:lnTo>
                  <a:lnTo>
                    <a:pt x="1422665" y="378090"/>
                  </a:lnTo>
                  <a:lnTo>
                    <a:pt x="0" y="3780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18" name="TextBox 18">
              <a:extLst>
                <a:ext uri="{FF2B5EF4-FFF2-40B4-BE49-F238E27FC236}">
                  <a16:creationId xmlns:a16="http://schemas.microsoft.com/office/drawing/2014/main" id="{74428A0B-3E0E-8423-BF7C-FB34B62F09B9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9525"/>
              <a:ext cx="1422665" cy="387615"/>
            </a:xfrm>
            <a:prstGeom prst="rect">
              <a:avLst/>
            </a:prstGeom>
          </p:spPr>
          <p:txBody>
            <a:bodyPr lIns="26891" tIns="26891" rIns="26891" bIns="26891" rtlCol="0" anchor="ctr"/>
            <a:lstStyle/>
            <a:p>
              <a:pPr algn="ctr">
                <a:lnSpc>
                  <a:spcPts val="1561"/>
                </a:lnSpc>
              </a:pPr>
              <a:endParaRPr/>
            </a:p>
          </p:txBody>
        </p:sp>
      </p:grpSp>
      <p:sp>
        <p:nvSpPr>
          <p:cNvPr id="19" name="TextBox 19">
            <a:extLst>
              <a:ext uri="{FF2B5EF4-FFF2-40B4-BE49-F238E27FC236}">
                <a16:creationId xmlns:a16="http://schemas.microsoft.com/office/drawing/2014/main" id="{96267650-3C5A-0A8B-4EE7-8A195C82BA9E}"/>
              </a:ext>
            </a:extLst>
          </p:cNvPr>
          <p:cNvSpPr txBox="1"/>
          <p:nvPr/>
        </p:nvSpPr>
        <p:spPr>
          <a:xfrm>
            <a:off x="15827937" y="9407711"/>
            <a:ext cx="2337760" cy="261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24"/>
              </a:lnSpc>
              <a:spcBef>
                <a:spcPct val="0"/>
              </a:spcBef>
            </a:pPr>
            <a:r>
              <a:rPr lang="en-US" sz="1800" spc="-89" dirty="0">
                <a:solidFill>
                  <a:srgbClr val="F1A33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bg.uek.krakow.pl</a:t>
            </a:r>
          </a:p>
        </p:txBody>
      </p:sp>
      <p:sp>
        <p:nvSpPr>
          <p:cNvPr id="20" name="TextBox 20">
            <a:extLst>
              <a:ext uri="{FF2B5EF4-FFF2-40B4-BE49-F238E27FC236}">
                <a16:creationId xmlns:a16="http://schemas.microsoft.com/office/drawing/2014/main" id="{61AE387A-F8A3-3DED-1E1D-9411CD65064F}"/>
              </a:ext>
            </a:extLst>
          </p:cNvPr>
          <p:cNvSpPr txBox="1"/>
          <p:nvPr/>
        </p:nvSpPr>
        <p:spPr>
          <a:xfrm>
            <a:off x="1600758" y="1582815"/>
            <a:ext cx="14553642" cy="210314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249"/>
              </a:lnSpc>
              <a:spcBef>
                <a:spcPct val="0"/>
              </a:spcBef>
            </a:pPr>
            <a:r>
              <a:rPr lang="pl-PL" sz="60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Trzecia ścieżka publikacyjna NCN: </a:t>
            </a:r>
          </a:p>
          <a:p>
            <a:pPr algn="ctr">
              <a:lnSpc>
                <a:spcPts val="8249"/>
              </a:lnSpc>
              <a:spcBef>
                <a:spcPct val="0"/>
              </a:spcBef>
            </a:pPr>
            <a:r>
              <a:rPr lang="pl-PL" sz="48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czasopisma w ramach umów licencyjnych</a:t>
            </a:r>
            <a:endParaRPr lang="en-US" sz="4800" b="1" spc="-349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League Spartan"/>
              <a:cs typeface="Poppins" panose="00000500000000000000" pitchFamily="2" charset="-18"/>
              <a:sym typeface="League Spartan"/>
            </a:endParaRPr>
          </a:p>
        </p:txBody>
      </p:sp>
      <p:sp>
        <p:nvSpPr>
          <p:cNvPr id="21" name="TextBox 21">
            <a:extLst>
              <a:ext uri="{FF2B5EF4-FFF2-40B4-BE49-F238E27FC236}">
                <a16:creationId xmlns:a16="http://schemas.microsoft.com/office/drawing/2014/main" id="{633998D9-464C-180F-57A7-F9AEF508BC5A}"/>
              </a:ext>
            </a:extLst>
          </p:cNvPr>
          <p:cNvSpPr txBox="1"/>
          <p:nvPr/>
        </p:nvSpPr>
        <p:spPr>
          <a:xfrm>
            <a:off x="2133600" y="3771900"/>
            <a:ext cx="13152472" cy="674030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endParaRPr lang="pl-PL" sz="2400" dirty="0">
              <a:latin typeface="Poppins" panose="020B0604020202020204" charset="-18"/>
              <a:cs typeface="Poppins" panose="020B0604020202020204" charset="-18"/>
            </a:endParaRPr>
          </a:p>
          <a:p>
            <a:endParaRPr lang="pl-PL" sz="2400" dirty="0">
              <a:latin typeface="Poppins" panose="020B0604020202020204" charset="-18"/>
              <a:cs typeface="Poppins" panose="020B0604020202020204" charset="-18"/>
            </a:endParaRPr>
          </a:p>
          <a:p>
            <a:endParaRPr lang="pl-PL" sz="2400" dirty="0">
              <a:latin typeface="Poppins" panose="020B0604020202020204" charset="-18"/>
              <a:cs typeface="Poppins" panose="020B0604020202020204" charset="-18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możliwość publikowania </a:t>
            </a:r>
            <a:r>
              <a:rPr lang="pl-PL" sz="2400" dirty="0" err="1">
                <a:latin typeface="Poppins" panose="020B0604020202020204" charset="-18"/>
                <a:cs typeface="Poppins" panose="020B0604020202020204" charset="-18"/>
              </a:rPr>
              <a:t>bezkosztowo</a:t>
            </a:r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 w ramach </a:t>
            </a:r>
            <a:r>
              <a:rPr lang="pl-PL" sz="2400" dirty="0">
                <a:solidFill>
                  <a:srgbClr val="F1A336"/>
                </a:solidFill>
                <a:latin typeface="Poppins" panose="020B0604020202020204" charset="-18"/>
                <a:cs typeface="Poppins" panose="020B0604020202020204" charset="-18"/>
              </a:rPr>
              <a:t>programów publikowania otwartego</a:t>
            </a:r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, w których uczestniczy UEK (koszt ponoszony w ramach umowy),            ale liczba licencji w skali roku jest ograniczona,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pl-PL" sz="2400" dirty="0">
              <a:latin typeface="Poppins" panose="020B0604020202020204" charset="-18"/>
              <a:cs typeface="Poppins" panose="020B0604020202020204" charset="-18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dozwolone licencje CC BY 4.0, CC BY-SA 4.0 (lub CC BY-ND po konsultacji z NCN),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pl-PL" sz="2400" dirty="0">
              <a:latin typeface="Poppins" panose="020B0604020202020204" charset="-18"/>
              <a:cs typeface="Poppins" panose="020B0604020202020204" charset="-18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artykuł musi posiadać stały identyfikator np. DOI,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pl-PL" sz="2400" dirty="0">
              <a:latin typeface="Poppins" panose="020B0604020202020204" charset="-18"/>
              <a:cs typeface="Poppins" panose="020B0604020202020204" charset="-18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w artykule musi pojawić się adnotacja o finansowaniu NCN (pełna nazwa NCN </a:t>
            </a:r>
            <a:br>
              <a:rPr lang="pl-PL" sz="2400" dirty="0">
                <a:latin typeface="Poppins" panose="020B0604020202020204" charset="-18"/>
                <a:cs typeface="Poppins" panose="020B0604020202020204" charset="-18"/>
              </a:rPr>
            </a:br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w języku polskim lub angielskim oraz numer rejestracyjny projektu).</a:t>
            </a:r>
          </a:p>
          <a:p>
            <a:pPr>
              <a:lnSpc>
                <a:spcPct val="150000"/>
              </a:lnSpc>
            </a:pPr>
            <a:endParaRPr lang="pl-PL" sz="28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l-PL" sz="28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l-PL" sz="28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81441A2A-92C2-D31D-C720-34EB862C5E0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2509" y="322055"/>
            <a:ext cx="3705001" cy="82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213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0F9E25C-E13F-A51D-615B-46C6475553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FF2B5EF4-FFF2-40B4-BE49-F238E27FC236}">
                <a16:creationId xmlns:a16="http://schemas.microsoft.com/office/drawing/2014/main" id="{D0A89F41-1E7C-28FB-959A-A9296661202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2509" y="395161"/>
            <a:ext cx="17402982" cy="9548939"/>
          </a:xfrm>
          <a:custGeom>
            <a:avLst/>
            <a:gdLst/>
            <a:ahLst/>
            <a:cxnLst/>
            <a:rect l="l" t="t" r="r" b="b"/>
            <a:pathLst>
              <a:path w="5882622" h="3245840">
                <a:moveTo>
                  <a:pt x="0" y="0"/>
                </a:moveTo>
                <a:lnTo>
                  <a:pt x="5882622" y="0"/>
                </a:lnTo>
                <a:lnTo>
                  <a:pt x="5882622" y="3245840"/>
                </a:lnTo>
                <a:lnTo>
                  <a:pt x="0" y="3245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pl-PL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339E6630-BAE2-1AA3-8C01-915E9D6F1553}"/>
              </a:ext>
            </a:extLst>
          </p:cNvPr>
          <p:cNvSpPr/>
          <p:nvPr/>
        </p:nvSpPr>
        <p:spPr>
          <a:xfrm>
            <a:off x="0" y="7085484"/>
            <a:ext cx="3201516" cy="3201516"/>
          </a:xfrm>
          <a:custGeom>
            <a:avLst/>
            <a:gdLst/>
            <a:ahLst/>
            <a:cxnLst/>
            <a:rect l="l" t="t" r="r" b="b"/>
            <a:pathLst>
              <a:path w="3201516" h="3201516">
                <a:moveTo>
                  <a:pt x="0" y="0"/>
                </a:moveTo>
                <a:lnTo>
                  <a:pt x="3201516" y="0"/>
                </a:lnTo>
                <a:lnTo>
                  <a:pt x="3201516" y="3201516"/>
                </a:lnTo>
                <a:lnTo>
                  <a:pt x="0" y="32015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93A5CBA9-EDAA-4BD8-C5E9-F2622F33948B}"/>
              </a:ext>
            </a:extLst>
          </p:cNvPr>
          <p:cNvSpPr/>
          <p:nvPr/>
        </p:nvSpPr>
        <p:spPr>
          <a:xfrm flipH="1" flipV="1">
            <a:off x="14757821" y="-9525"/>
            <a:ext cx="3530179" cy="3530179"/>
          </a:xfrm>
          <a:custGeom>
            <a:avLst/>
            <a:gdLst/>
            <a:ahLst/>
            <a:cxnLst/>
            <a:rect l="l" t="t" r="r" b="b"/>
            <a:pathLst>
              <a:path w="3530179" h="3530179">
                <a:moveTo>
                  <a:pt x="3530179" y="3530179"/>
                </a:moveTo>
                <a:lnTo>
                  <a:pt x="0" y="3530179"/>
                </a:lnTo>
                <a:lnTo>
                  <a:pt x="0" y="0"/>
                </a:lnTo>
                <a:lnTo>
                  <a:pt x="3530179" y="0"/>
                </a:lnTo>
                <a:lnTo>
                  <a:pt x="3530179" y="3530179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4519065F-40F6-69D0-21F4-5579605F0E0A}"/>
              </a:ext>
            </a:extLst>
          </p:cNvPr>
          <p:cNvSpPr/>
          <p:nvPr/>
        </p:nvSpPr>
        <p:spPr>
          <a:xfrm rot="5400000" flipH="1" flipV="1">
            <a:off x="14757821" y="6411159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5B1C7F1A-D112-93FE-46F7-97EB5F4A5301}"/>
              </a:ext>
            </a:extLst>
          </p:cNvPr>
          <p:cNvSpPr/>
          <p:nvPr/>
        </p:nvSpPr>
        <p:spPr>
          <a:xfrm rot="-5400000" flipH="1" flipV="1">
            <a:off x="-523019" y="-509660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16" name="Group 16">
            <a:extLst>
              <a:ext uri="{FF2B5EF4-FFF2-40B4-BE49-F238E27FC236}">
                <a16:creationId xmlns:a16="http://schemas.microsoft.com/office/drawing/2014/main" id="{6AADAD4C-970F-4A87-B28A-DD48C3B14321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5589889" y="9169319"/>
            <a:ext cx="2920820" cy="738533"/>
            <a:chOff x="0" y="0"/>
            <a:chExt cx="1422665" cy="378090"/>
          </a:xfrm>
        </p:grpSpPr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E2BE90CE-D55A-5B21-7FD2-426AC3D0B89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422665" cy="378090"/>
            </a:xfrm>
            <a:custGeom>
              <a:avLst/>
              <a:gdLst/>
              <a:ahLst/>
              <a:cxnLst/>
              <a:rect l="l" t="t" r="r" b="b"/>
              <a:pathLst>
                <a:path w="1422665" h="378090">
                  <a:moveTo>
                    <a:pt x="0" y="0"/>
                  </a:moveTo>
                  <a:lnTo>
                    <a:pt x="1422665" y="0"/>
                  </a:lnTo>
                  <a:lnTo>
                    <a:pt x="1422665" y="378090"/>
                  </a:lnTo>
                  <a:lnTo>
                    <a:pt x="0" y="3780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18" name="TextBox 18">
              <a:extLst>
                <a:ext uri="{FF2B5EF4-FFF2-40B4-BE49-F238E27FC236}">
                  <a16:creationId xmlns:a16="http://schemas.microsoft.com/office/drawing/2014/main" id="{74428A0B-3E0E-8423-BF7C-FB34B62F09B9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9525"/>
              <a:ext cx="1422665" cy="387615"/>
            </a:xfrm>
            <a:prstGeom prst="rect">
              <a:avLst/>
            </a:prstGeom>
          </p:spPr>
          <p:txBody>
            <a:bodyPr lIns="26891" tIns="26891" rIns="26891" bIns="26891" rtlCol="0" anchor="ctr"/>
            <a:lstStyle/>
            <a:p>
              <a:pPr algn="ctr">
                <a:lnSpc>
                  <a:spcPts val="1561"/>
                </a:lnSpc>
              </a:pPr>
              <a:endParaRPr/>
            </a:p>
          </p:txBody>
        </p:sp>
      </p:grpSp>
      <p:sp>
        <p:nvSpPr>
          <p:cNvPr id="19" name="TextBox 19">
            <a:extLst>
              <a:ext uri="{FF2B5EF4-FFF2-40B4-BE49-F238E27FC236}">
                <a16:creationId xmlns:a16="http://schemas.microsoft.com/office/drawing/2014/main" id="{96267650-3C5A-0A8B-4EE7-8A195C82BA9E}"/>
              </a:ext>
            </a:extLst>
          </p:cNvPr>
          <p:cNvSpPr txBox="1"/>
          <p:nvPr/>
        </p:nvSpPr>
        <p:spPr>
          <a:xfrm>
            <a:off x="15827937" y="9407711"/>
            <a:ext cx="2337760" cy="261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24"/>
              </a:lnSpc>
              <a:spcBef>
                <a:spcPct val="0"/>
              </a:spcBef>
            </a:pPr>
            <a:r>
              <a:rPr lang="en-US" sz="1800" spc="-89" dirty="0">
                <a:solidFill>
                  <a:srgbClr val="F1A33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bg.uek.krakow.pl</a:t>
            </a:r>
          </a:p>
        </p:txBody>
      </p:sp>
      <p:sp>
        <p:nvSpPr>
          <p:cNvPr id="20" name="TextBox 20">
            <a:extLst>
              <a:ext uri="{FF2B5EF4-FFF2-40B4-BE49-F238E27FC236}">
                <a16:creationId xmlns:a16="http://schemas.microsoft.com/office/drawing/2014/main" id="{61AE387A-F8A3-3DED-1E1D-9411CD65064F}"/>
              </a:ext>
            </a:extLst>
          </p:cNvPr>
          <p:cNvSpPr txBox="1"/>
          <p:nvPr/>
        </p:nvSpPr>
        <p:spPr>
          <a:xfrm>
            <a:off x="1600758" y="1582815"/>
            <a:ext cx="14553642" cy="210314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249"/>
              </a:lnSpc>
              <a:spcBef>
                <a:spcPct val="0"/>
              </a:spcBef>
            </a:pPr>
            <a:r>
              <a:rPr lang="pl-PL" sz="60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Trzecia ścieżka publikacyjna NCN: </a:t>
            </a:r>
          </a:p>
          <a:p>
            <a:pPr algn="ctr">
              <a:lnSpc>
                <a:spcPts val="8249"/>
              </a:lnSpc>
              <a:spcBef>
                <a:spcPct val="0"/>
              </a:spcBef>
            </a:pPr>
            <a:r>
              <a:rPr lang="pl-PL" sz="48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brak informacji o przyszłości</a:t>
            </a:r>
            <a:endParaRPr lang="en-US" sz="4800" b="1" spc="-349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League Spartan"/>
              <a:cs typeface="Poppins" panose="00000500000000000000" pitchFamily="2" charset="-18"/>
              <a:sym typeface="League Spartan"/>
            </a:endParaRPr>
          </a:p>
        </p:txBody>
      </p:sp>
      <p:sp>
        <p:nvSpPr>
          <p:cNvPr id="21" name="TextBox 21">
            <a:extLst>
              <a:ext uri="{FF2B5EF4-FFF2-40B4-BE49-F238E27FC236}">
                <a16:creationId xmlns:a16="http://schemas.microsoft.com/office/drawing/2014/main" id="{633998D9-464C-180F-57A7-F9AEF508BC5A}"/>
              </a:ext>
            </a:extLst>
          </p:cNvPr>
          <p:cNvSpPr txBox="1"/>
          <p:nvPr/>
        </p:nvSpPr>
        <p:spPr>
          <a:xfrm>
            <a:off x="2317176" y="3971693"/>
            <a:ext cx="13152472" cy="563231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Na dzień ogłoszenia konkursu (16 września 2024 r.) ścieżka publikacyjna nr 3, opisana w „Polityce NCN dotyczącej otwartego dostępu do publikacji”, nie obowiązuje Wnioskodawców składających wnioski w obecnej edycji konkursów, ponieważ dotyczy jedynie sytuacji, w których praca została przyjęta do druku lub opublikowana do 31 grudnia 2024 r. Informacje dotyczące możliwości zastosowania ścieżki nr 3 zostaną podane w terminie późniejszym (przed podpisaniem umów z Wnioskodawcami, którzy uzyskają finansowanie w konkursie).</a:t>
            </a:r>
            <a:endParaRPr lang="ru-RU" sz="2400" dirty="0">
              <a:latin typeface="Poppins" panose="020B0604020202020204" charset="-18"/>
              <a:cs typeface="Poppins" panose="020B0604020202020204" charset="-18"/>
            </a:endParaRPr>
          </a:p>
          <a:p>
            <a:pPr>
              <a:lnSpc>
                <a:spcPct val="150000"/>
              </a:lnSpc>
            </a:pPr>
            <a:endParaRPr lang="ru-RU" sz="2400" dirty="0">
              <a:cs typeface="Poppins" panose="020B0604020202020204" charset="-18"/>
            </a:endParaRPr>
          </a:p>
          <a:p>
            <a:pPr>
              <a:lnSpc>
                <a:spcPct val="150000"/>
              </a:lnSpc>
            </a:pPr>
            <a:r>
              <a:rPr lang="pl-PL" dirty="0">
                <a:latin typeface="Poppins" panose="020B0604020202020204" charset="-18"/>
                <a:cs typeface="Poppins" panose="020B0604020202020204" charset="-18"/>
                <a:hlinkClick r:id="rId7"/>
              </a:rPr>
              <a:t>https://www.ncn.gov.pl/ogloszenia/konkursy/sonata20</a:t>
            </a:r>
            <a:r>
              <a:rPr lang="pl-PL" dirty="0">
                <a:latin typeface="Poppins" panose="020B0604020202020204" charset="-18"/>
                <a:cs typeface="Poppins" panose="020B0604020202020204" charset="-18"/>
              </a:rPr>
              <a:t>, podobne informacje w innych konkursach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l-PL" sz="28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81441A2A-92C2-D31D-C720-34EB862C5E0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2509" y="322055"/>
            <a:ext cx="3705001" cy="82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614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0F9E25C-E13F-A51D-615B-46C6475553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FF2B5EF4-FFF2-40B4-BE49-F238E27FC236}">
                <a16:creationId xmlns:a16="http://schemas.microsoft.com/office/drawing/2014/main" id="{D0A89F41-1E7C-28FB-959A-A9296661202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2509" y="395161"/>
            <a:ext cx="17402982" cy="9548939"/>
          </a:xfrm>
          <a:custGeom>
            <a:avLst/>
            <a:gdLst/>
            <a:ahLst/>
            <a:cxnLst/>
            <a:rect l="l" t="t" r="r" b="b"/>
            <a:pathLst>
              <a:path w="5882622" h="3245840">
                <a:moveTo>
                  <a:pt x="0" y="0"/>
                </a:moveTo>
                <a:lnTo>
                  <a:pt x="5882622" y="0"/>
                </a:lnTo>
                <a:lnTo>
                  <a:pt x="5882622" y="3245840"/>
                </a:lnTo>
                <a:lnTo>
                  <a:pt x="0" y="3245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pl-PL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339E6630-BAE2-1AA3-8C01-915E9D6F1553}"/>
              </a:ext>
            </a:extLst>
          </p:cNvPr>
          <p:cNvSpPr/>
          <p:nvPr/>
        </p:nvSpPr>
        <p:spPr>
          <a:xfrm>
            <a:off x="0" y="7085484"/>
            <a:ext cx="3201516" cy="3201516"/>
          </a:xfrm>
          <a:custGeom>
            <a:avLst/>
            <a:gdLst/>
            <a:ahLst/>
            <a:cxnLst/>
            <a:rect l="l" t="t" r="r" b="b"/>
            <a:pathLst>
              <a:path w="3201516" h="3201516">
                <a:moveTo>
                  <a:pt x="0" y="0"/>
                </a:moveTo>
                <a:lnTo>
                  <a:pt x="3201516" y="0"/>
                </a:lnTo>
                <a:lnTo>
                  <a:pt x="3201516" y="3201516"/>
                </a:lnTo>
                <a:lnTo>
                  <a:pt x="0" y="32015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93A5CBA9-EDAA-4BD8-C5E9-F2622F33948B}"/>
              </a:ext>
            </a:extLst>
          </p:cNvPr>
          <p:cNvSpPr/>
          <p:nvPr/>
        </p:nvSpPr>
        <p:spPr>
          <a:xfrm flipH="1" flipV="1">
            <a:off x="14757821" y="-9525"/>
            <a:ext cx="3530179" cy="3530179"/>
          </a:xfrm>
          <a:custGeom>
            <a:avLst/>
            <a:gdLst/>
            <a:ahLst/>
            <a:cxnLst/>
            <a:rect l="l" t="t" r="r" b="b"/>
            <a:pathLst>
              <a:path w="3530179" h="3530179">
                <a:moveTo>
                  <a:pt x="3530179" y="3530179"/>
                </a:moveTo>
                <a:lnTo>
                  <a:pt x="0" y="3530179"/>
                </a:lnTo>
                <a:lnTo>
                  <a:pt x="0" y="0"/>
                </a:lnTo>
                <a:lnTo>
                  <a:pt x="3530179" y="0"/>
                </a:lnTo>
                <a:lnTo>
                  <a:pt x="3530179" y="3530179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4519065F-40F6-69D0-21F4-5579605F0E0A}"/>
              </a:ext>
            </a:extLst>
          </p:cNvPr>
          <p:cNvSpPr/>
          <p:nvPr/>
        </p:nvSpPr>
        <p:spPr>
          <a:xfrm rot="5400000" flipH="1" flipV="1">
            <a:off x="14757821" y="6411159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5B1C7F1A-D112-93FE-46F7-97EB5F4A5301}"/>
              </a:ext>
            </a:extLst>
          </p:cNvPr>
          <p:cNvSpPr/>
          <p:nvPr/>
        </p:nvSpPr>
        <p:spPr>
          <a:xfrm rot="-5400000" flipH="1" flipV="1">
            <a:off x="-523019" y="-509660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16" name="Group 16">
            <a:extLst>
              <a:ext uri="{FF2B5EF4-FFF2-40B4-BE49-F238E27FC236}">
                <a16:creationId xmlns:a16="http://schemas.microsoft.com/office/drawing/2014/main" id="{6AADAD4C-970F-4A87-B28A-DD48C3B14321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5589889" y="9169319"/>
            <a:ext cx="2920820" cy="738533"/>
            <a:chOff x="0" y="0"/>
            <a:chExt cx="1422665" cy="378090"/>
          </a:xfrm>
        </p:grpSpPr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E2BE90CE-D55A-5B21-7FD2-426AC3D0B89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422665" cy="378090"/>
            </a:xfrm>
            <a:custGeom>
              <a:avLst/>
              <a:gdLst/>
              <a:ahLst/>
              <a:cxnLst/>
              <a:rect l="l" t="t" r="r" b="b"/>
              <a:pathLst>
                <a:path w="1422665" h="378090">
                  <a:moveTo>
                    <a:pt x="0" y="0"/>
                  </a:moveTo>
                  <a:lnTo>
                    <a:pt x="1422665" y="0"/>
                  </a:lnTo>
                  <a:lnTo>
                    <a:pt x="1422665" y="378090"/>
                  </a:lnTo>
                  <a:lnTo>
                    <a:pt x="0" y="3780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18" name="TextBox 18">
              <a:extLst>
                <a:ext uri="{FF2B5EF4-FFF2-40B4-BE49-F238E27FC236}">
                  <a16:creationId xmlns:a16="http://schemas.microsoft.com/office/drawing/2014/main" id="{74428A0B-3E0E-8423-BF7C-FB34B62F09B9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9525"/>
              <a:ext cx="1422665" cy="387615"/>
            </a:xfrm>
            <a:prstGeom prst="rect">
              <a:avLst/>
            </a:prstGeom>
          </p:spPr>
          <p:txBody>
            <a:bodyPr lIns="26891" tIns="26891" rIns="26891" bIns="26891" rtlCol="0" anchor="ctr"/>
            <a:lstStyle/>
            <a:p>
              <a:pPr algn="ctr">
                <a:lnSpc>
                  <a:spcPts val="1561"/>
                </a:lnSpc>
              </a:pPr>
              <a:endParaRPr/>
            </a:p>
          </p:txBody>
        </p:sp>
      </p:grpSp>
      <p:sp>
        <p:nvSpPr>
          <p:cNvPr id="19" name="TextBox 19">
            <a:extLst>
              <a:ext uri="{FF2B5EF4-FFF2-40B4-BE49-F238E27FC236}">
                <a16:creationId xmlns:a16="http://schemas.microsoft.com/office/drawing/2014/main" id="{96267650-3C5A-0A8B-4EE7-8A195C82BA9E}"/>
              </a:ext>
            </a:extLst>
          </p:cNvPr>
          <p:cNvSpPr txBox="1"/>
          <p:nvPr/>
        </p:nvSpPr>
        <p:spPr>
          <a:xfrm>
            <a:off x="15827937" y="9407711"/>
            <a:ext cx="2337760" cy="261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24"/>
              </a:lnSpc>
              <a:spcBef>
                <a:spcPct val="0"/>
              </a:spcBef>
            </a:pPr>
            <a:r>
              <a:rPr lang="en-US" sz="1800" spc="-89" dirty="0">
                <a:solidFill>
                  <a:srgbClr val="F1A33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bg.uek.krakow.pl</a:t>
            </a:r>
          </a:p>
        </p:txBody>
      </p:sp>
      <p:sp>
        <p:nvSpPr>
          <p:cNvPr id="20" name="TextBox 20">
            <a:extLst>
              <a:ext uri="{FF2B5EF4-FFF2-40B4-BE49-F238E27FC236}">
                <a16:creationId xmlns:a16="http://schemas.microsoft.com/office/drawing/2014/main" id="{61AE387A-F8A3-3DED-1E1D-9411CD65064F}"/>
              </a:ext>
            </a:extLst>
          </p:cNvPr>
          <p:cNvSpPr txBox="1"/>
          <p:nvPr/>
        </p:nvSpPr>
        <p:spPr>
          <a:xfrm>
            <a:off x="1723061" y="1047570"/>
            <a:ext cx="12714554" cy="10041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249"/>
              </a:lnSpc>
              <a:spcBef>
                <a:spcPct val="0"/>
              </a:spcBef>
            </a:pPr>
            <a:r>
              <a:rPr lang="pl-PL" sz="60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Kwalifikowalność kosztów (NCN)*</a:t>
            </a:r>
            <a:endParaRPr lang="en-US" sz="6000" b="1" spc="-349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League Spartan"/>
              <a:cs typeface="Poppins" panose="00000500000000000000" pitchFamily="2" charset="-18"/>
              <a:sym typeface="League Spartan"/>
            </a:endParaRPr>
          </a:p>
        </p:txBody>
      </p:sp>
      <p:sp>
        <p:nvSpPr>
          <p:cNvPr id="21" name="TextBox 21">
            <a:extLst>
              <a:ext uri="{FF2B5EF4-FFF2-40B4-BE49-F238E27FC236}">
                <a16:creationId xmlns:a16="http://schemas.microsoft.com/office/drawing/2014/main" id="{633998D9-464C-180F-57A7-F9AEF508BC5A}"/>
              </a:ext>
            </a:extLst>
          </p:cNvPr>
          <p:cNvSpPr txBox="1"/>
          <p:nvPr/>
        </p:nvSpPr>
        <p:spPr>
          <a:xfrm>
            <a:off x="2128148" y="2121823"/>
            <a:ext cx="14922151" cy="799372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Koszt kwalifikowalny to koszt, który może zostać objęty finansowaniem ze środków NCN o ile będzie spełniać określone warunki (zawarte w </a:t>
            </a:r>
            <a:r>
              <a:rPr lang="pl-PL" sz="2000" dirty="0">
                <a:latin typeface="Poppins" panose="020B0604020202020204" charset="-18"/>
                <a:cs typeface="Poppins" panose="020B0604020202020204" charset="-18"/>
                <a:hlinkClick r:id="rId7"/>
              </a:rPr>
              <a:t>Załączniku nr 2 do Regulaminu przyznawania środków na realizację zadań finansowanych przez Narodowe Centrum Nauki w zakresie projektów badawczych, określonego uchwałą Rady NCN nr 84/2024 z dnia 5 września 2024 r.</a:t>
            </a:r>
            <a:r>
              <a:rPr lang="pl-PL" sz="2000" dirty="0">
                <a:latin typeface="Poppins" panose="020B0604020202020204" charset="-18"/>
                <a:cs typeface="Poppins" panose="020B0604020202020204" charset="-18"/>
              </a:rPr>
              <a:t>)</a:t>
            </a:r>
            <a:endParaRPr lang="pl-PL" sz="2800" dirty="0">
              <a:latin typeface="Poppins" panose="020B0604020202020204" charset="-18"/>
              <a:cs typeface="Poppins" panose="020B0604020202020204" charset="-18"/>
            </a:endParaRPr>
          </a:p>
          <a:p>
            <a:pPr>
              <a:lnSpc>
                <a:spcPct val="150000"/>
              </a:lnSpc>
            </a:pPr>
            <a:endParaRPr lang="pl-PL" sz="2400" dirty="0">
              <a:latin typeface="Poppins"/>
              <a:ea typeface="Poppins"/>
              <a:cs typeface="Poppins"/>
              <a:sym typeface="Poppins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400" dirty="0">
                <a:latin typeface="Poppins"/>
                <a:ea typeface="Poppins"/>
                <a:cs typeface="Poppins"/>
                <a:sym typeface="Poppins"/>
              </a:rPr>
              <a:t>Koszty związane z procesem publikacyjnym tzw. </a:t>
            </a:r>
            <a:r>
              <a:rPr lang="pl-PL" sz="2400" dirty="0" err="1">
                <a:latin typeface="Poppins"/>
                <a:ea typeface="Poppins"/>
                <a:cs typeface="Poppins"/>
                <a:sym typeface="Poppins"/>
              </a:rPr>
              <a:t>Article</a:t>
            </a:r>
            <a:r>
              <a:rPr lang="pl-PL" sz="2400" dirty="0">
                <a:latin typeface="Poppins"/>
                <a:ea typeface="Poppins"/>
                <a:cs typeface="Poppins"/>
                <a:sym typeface="Poppins"/>
              </a:rPr>
              <a:t> Processing </a:t>
            </a:r>
            <a:r>
              <a:rPr lang="pl-PL" sz="2400" dirty="0" err="1">
                <a:latin typeface="Poppins"/>
                <a:ea typeface="Poppins"/>
                <a:cs typeface="Poppins"/>
                <a:sym typeface="Poppins"/>
              </a:rPr>
              <a:t>Charges</a:t>
            </a:r>
            <a:r>
              <a:rPr lang="pl-PL" sz="2400" dirty="0">
                <a:latin typeface="Poppins"/>
                <a:ea typeface="Poppins"/>
                <a:cs typeface="Poppins"/>
                <a:sym typeface="Poppins"/>
              </a:rPr>
              <a:t> (APC) są kwalifikowalne w przypadku ścieżek 1 i 3.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400" dirty="0">
                <a:latin typeface="Poppins"/>
                <a:ea typeface="Poppins"/>
                <a:cs typeface="Poppins"/>
                <a:sym typeface="Poppins"/>
              </a:rPr>
              <a:t>Opłaty publikacyjne wydatkowane na opublikowanie pracy w czasopiśmie hybrydowym, w ramach ścieżki 2, są kosztami niekwalifikowalnymi dla projektu i nie mogą pochodzić ze środków Narodowego Centrum Nauki.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400" dirty="0">
                <a:latin typeface="Poppins"/>
                <a:ea typeface="Poppins"/>
                <a:cs typeface="Poppins"/>
                <a:sym typeface="Poppins"/>
              </a:rPr>
              <a:t>W przypadku ścieżki 3 dla określonej liczby prac, koszty publikacyjne zostaną pokryte ze środków Ministerstwa Nauki i Szkolnictwa Wyższego w ramach umowy transformacyjnej Read and </a:t>
            </a:r>
            <a:r>
              <a:rPr lang="pl-PL" sz="2400" dirty="0" err="1">
                <a:latin typeface="Poppins"/>
                <a:ea typeface="Poppins"/>
                <a:cs typeface="Poppins"/>
                <a:sym typeface="Poppins"/>
              </a:rPr>
              <a:t>Publish</a:t>
            </a:r>
            <a:r>
              <a:rPr lang="pl-PL" sz="2400" dirty="0">
                <a:latin typeface="Poppins"/>
                <a:ea typeface="Poppins"/>
                <a:cs typeface="Poppins"/>
                <a:sym typeface="Poppins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pl-PL" altLang="pl-PL" i="1" dirty="0">
                <a:latin typeface="Poppins" panose="00000500000000000000" pitchFamily="2" charset="-18"/>
                <a:cs typeface="Poppins" panose="00000500000000000000" pitchFamily="2" charset="-18"/>
              </a:rPr>
              <a:t>	* </a:t>
            </a:r>
            <a:r>
              <a:rPr lang="pl-PL" altLang="pl-PL" sz="1800" i="1" dirty="0">
                <a:latin typeface="Poppins" panose="00000500000000000000" pitchFamily="2" charset="-18"/>
                <a:cs typeface="Poppins" panose="00000500000000000000" pitchFamily="2" charset="-18"/>
                <a:hlinkClick r:id="rId8"/>
              </a:rPr>
              <a:t>Zarządzenie nr 38/2020 Dyrektora Narodowego Centrum Nauki w sprawie ustalenia POLITYKI NARODOWEGO</a:t>
            </a:r>
          </a:p>
          <a:p>
            <a:pPr>
              <a:lnSpc>
                <a:spcPct val="150000"/>
              </a:lnSpc>
            </a:pPr>
            <a:r>
              <a:rPr lang="pl-PL" altLang="pl-PL" i="1" dirty="0">
                <a:latin typeface="Poppins" panose="00000500000000000000" pitchFamily="2" charset="-18"/>
                <a:cs typeface="Poppins" panose="00000500000000000000" pitchFamily="2" charset="-18"/>
                <a:hlinkClick r:id="rId8"/>
              </a:rPr>
              <a:t>	</a:t>
            </a:r>
            <a:r>
              <a:rPr lang="pl-PL" altLang="pl-PL" sz="1800" i="1" dirty="0">
                <a:latin typeface="Poppins" panose="00000500000000000000" pitchFamily="2" charset="-18"/>
                <a:cs typeface="Poppins" panose="00000500000000000000" pitchFamily="2" charset="-18"/>
                <a:hlinkClick r:id="rId8"/>
              </a:rPr>
              <a:t> CENTRUM NAUKI DOTYCZĄCEJ OTWARTEGO DOSTĘPU DO PUBLIKACJI z dnia 27-05-2020.</a:t>
            </a:r>
            <a:endParaRPr lang="pl-PL" dirty="0"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81441A2A-92C2-D31D-C720-34EB862C5E0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2509" y="322055"/>
            <a:ext cx="3705001" cy="82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7759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38CCDF0-55B8-F90C-BED3-481612ACBB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FF2B5EF4-FFF2-40B4-BE49-F238E27FC236}">
                <a16:creationId xmlns:a16="http://schemas.microsoft.com/office/drawing/2014/main" id="{9184000C-1805-9E61-25A6-D3F64BF5CBB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2509" y="395161"/>
            <a:ext cx="17402982" cy="9548939"/>
          </a:xfrm>
          <a:custGeom>
            <a:avLst/>
            <a:gdLst/>
            <a:ahLst/>
            <a:cxnLst/>
            <a:rect l="l" t="t" r="r" b="b"/>
            <a:pathLst>
              <a:path w="5882622" h="3245840">
                <a:moveTo>
                  <a:pt x="0" y="0"/>
                </a:moveTo>
                <a:lnTo>
                  <a:pt x="5882622" y="0"/>
                </a:lnTo>
                <a:lnTo>
                  <a:pt x="5882622" y="3245840"/>
                </a:lnTo>
                <a:lnTo>
                  <a:pt x="0" y="3245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pl-PL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9A1BCD6A-0EEA-02D3-B3A6-9EE5197A79E4}"/>
              </a:ext>
            </a:extLst>
          </p:cNvPr>
          <p:cNvSpPr/>
          <p:nvPr/>
        </p:nvSpPr>
        <p:spPr>
          <a:xfrm>
            <a:off x="0" y="7085484"/>
            <a:ext cx="3201516" cy="3201516"/>
          </a:xfrm>
          <a:custGeom>
            <a:avLst/>
            <a:gdLst/>
            <a:ahLst/>
            <a:cxnLst/>
            <a:rect l="l" t="t" r="r" b="b"/>
            <a:pathLst>
              <a:path w="3201516" h="3201516">
                <a:moveTo>
                  <a:pt x="0" y="0"/>
                </a:moveTo>
                <a:lnTo>
                  <a:pt x="3201516" y="0"/>
                </a:lnTo>
                <a:lnTo>
                  <a:pt x="3201516" y="3201516"/>
                </a:lnTo>
                <a:lnTo>
                  <a:pt x="0" y="32015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CA98899E-1012-672E-71CC-AAAD4DF8C737}"/>
              </a:ext>
            </a:extLst>
          </p:cNvPr>
          <p:cNvSpPr/>
          <p:nvPr/>
        </p:nvSpPr>
        <p:spPr>
          <a:xfrm flipH="1" flipV="1">
            <a:off x="14757821" y="-9525"/>
            <a:ext cx="3530179" cy="3530179"/>
          </a:xfrm>
          <a:custGeom>
            <a:avLst/>
            <a:gdLst/>
            <a:ahLst/>
            <a:cxnLst/>
            <a:rect l="l" t="t" r="r" b="b"/>
            <a:pathLst>
              <a:path w="3530179" h="3530179">
                <a:moveTo>
                  <a:pt x="3530179" y="3530179"/>
                </a:moveTo>
                <a:lnTo>
                  <a:pt x="0" y="3530179"/>
                </a:lnTo>
                <a:lnTo>
                  <a:pt x="0" y="0"/>
                </a:lnTo>
                <a:lnTo>
                  <a:pt x="3530179" y="0"/>
                </a:lnTo>
                <a:lnTo>
                  <a:pt x="3530179" y="3530179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2EBC32E8-EB4D-DAF1-84AA-55FD3DFB39AC}"/>
              </a:ext>
            </a:extLst>
          </p:cNvPr>
          <p:cNvSpPr/>
          <p:nvPr/>
        </p:nvSpPr>
        <p:spPr>
          <a:xfrm rot="5400000" flipH="1" flipV="1">
            <a:off x="14757821" y="6411159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3D892956-8727-9A2D-134A-5CC689308F67}"/>
              </a:ext>
            </a:extLst>
          </p:cNvPr>
          <p:cNvSpPr/>
          <p:nvPr/>
        </p:nvSpPr>
        <p:spPr>
          <a:xfrm rot="-5400000" flipH="1" flipV="1">
            <a:off x="-523019" y="-509660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16" name="Group 16">
            <a:extLst>
              <a:ext uri="{FF2B5EF4-FFF2-40B4-BE49-F238E27FC236}">
                <a16:creationId xmlns:a16="http://schemas.microsoft.com/office/drawing/2014/main" id="{648694FE-2783-E35E-5CFF-685F2284C9D3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5589889" y="9169319"/>
            <a:ext cx="2920820" cy="738533"/>
            <a:chOff x="0" y="0"/>
            <a:chExt cx="1422665" cy="378090"/>
          </a:xfrm>
        </p:grpSpPr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EC2A6F34-4520-2D3F-AC62-7B1D1BF7C085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422665" cy="378090"/>
            </a:xfrm>
            <a:custGeom>
              <a:avLst/>
              <a:gdLst/>
              <a:ahLst/>
              <a:cxnLst/>
              <a:rect l="l" t="t" r="r" b="b"/>
              <a:pathLst>
                <a:path w="1422665" h="378090">
                  <a:moveTo>
                    <a:pt x="0" y="0"/>
                  </a:moveTo>
                  <a:lnTo>
                    <a:pt x="1422665" y="0"/>
                  </a:lnTo>
                  <a:lnTo>
                    <a:pt x="1422665" y="378090"/>
                  </a:lnTo>
                  <a:lnTo>
                    <a:pt x="0" y="3780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18" name="TextBox 18">
              <a:extLst>
                <a:ext uri="{FF2B5EF4-FFF2-40B4-BE49-F238E27FC236}">
                  <a16:creationId xmlns:a16="http://schemas.microsoft.com/office/drawing/2014/main" id="{1F088B09-7283-A0BE-60E0-DE9AC8D0156E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9525"/>
              <a:ext cx="1422665" cy="387615"/>
            </a:xfrm>
            <a:prstGeom prst="rect">
              <a:avLst/>
            </a:prstGeom>
          </p:spPr>
          <p:txBody>
            <a:bodyPr lIns="26891" tIns="26891" rIns="26891" bIns="26891" rtlCol="0" anchor="ctr"/>
            <a:lstStyle/>
            <a:p>
              <a:pPr algn="ctr">
                <a:lnSpc>
                  <a:spcPts val="1561"/>
                </a:lnSpc>
              </a:pPr>
              <a:endParaRPr/>
            </a:p>
          </p:txBody>
        </p:sp>
      </p:grpSp>
      <p:sp>
        <p:nvSpPr>
          <p:cNvPr id="19" name="TextBox 19">
            <a:extLst>
              <a:ext uri="{FF2B5EF4-FFF2-40B4-BE49-F238E27FC236}">
                <a16:creationId xmlns:a16="http://schemas.microsoft.com/office/drawing/2014/main" id="{80008EE1-062C-F0B0-EA73-D292DDAE9E0F}"/>
              </a:ext>
            </a:extLst>
          </p:cNvPr>
          <p:cNvSpPr txBox="1"/>
          <p:nvPr/>
        </p:nvSpPr>
        <p:spPr>
          <a:xfrm>
            <a:off x="15827937" y="9407711"/>
            <a:ext cx="2337760" cy="261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24"/>
              </a:lnSpc>
              <a:spcBef>
                <a:spcPct val="0"/>
              </a:spcBef>
            </a:pPr>
            <a:r>
              <a:rPr lang="en-US" sz="1800" spc="-89" dirty="0">
                <a:solidFill>
                  <a:srgbClr val="F1A33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bg.uek.krakow.pl</a:t>
            </a:r>
          </a:p>
        </p:txBody>
      </p:sp>
      <p:sp>
        <p:nvSpPr>
          <p:cNvPr id="20" name="TextBox 20">
            <a:extLst>
              <a:ext uri="{FF2B5EF4-FFF2-40B4-BE49-F238E27FC236}">
                <a16:creationId xmlns:a16="http://schemas.microsoft.com/office/drawing/2014/main" id="{FD47521B-BCA9-0213-1E52-81C339515FC1}"/>
              </a:ext>
            </a:extLst>
          </p:cNvPr>
          <p:cNvSpPr txBox="1"/>
          <p:nvPr/>
        </p:nvSpPr>
        <p:spPr>
          <a:xfrm>
            <a:off x="1600758" y="1582816"/>
            <a:ext cx="12714554" cy="10041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249"/>
              </a:lnSpc>
              <a:spcBef>
                <a:spcPct val="0"/>
              </a:spcBef>
            </a:pPr>
            <a:r>
              <a:rPr lang="pl-PL" sz="60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Kwalifikowalność kosztów (NCN)</a:t>
            </a:r>
            <a:endParaRPr lang="en-US" sz="6000" b="1" spc="-349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League Spartan"/>
              <a:cs typeface="Poppins" panose="00000500000000000000" pitchFamily="2" charset="-18"/>
              <a:sym typeface="League Spartan"/>
            </a:endParaRPr>
          </a:p>
        </p:txBody>
      </p:sp>
      <p:sp>
        <p:nvSpPr>
          <p:cNvPr id="21" name="TextBox 21">
            <a:extLst>
              <a:ext uri="{FF2B5EF4-FFF2-40B4-BE49-F238E27FC236}">
                <a16:creationId xmlns:a16="http://schemas.microsoft.com/office/drawing/2014/main" id="{138B8BD3-A4C7-C3A7-C98E-936CCD2D6906}"/>
              </a:ext>
            </a:extLst>
          </p:cNvPr>
          <p:cNvSpPr txBox="1"/>
          <p:nvPr/>
        </p:nvSpPr>
        <p:spPr>
          <a:xfrm>
            <a:off x="1828801" y="2643552"/>
            <a:ext cx="15229248" cy="536223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150000"/>
              </a:lnSpc>
            </a:pP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>
              <a:lnSpc>
                <a:spcPct val="150000"/>
              </a:lnSpc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  <a:hlinkClick r:id="rId7"/>
              </a:rPr>
              <a:t>Pismo w sprawie złagodzenia zapisów dotyczących "Polityki Narodowego Centrum Nauki dot. otwartego dostępu do publikacji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” z 11-10-2023 r. nie wprowadza zmian w tym zakresie, podkreślona została jeszcze raz kwestia wyboru odpowiedniej licencji:</a:t>
            </a:r>
          </a:p>
          <a:p>
            <a:pPr>
              <a:lnSpc>
                <a:spcPct val="150000"/>
              </a:lnSpc>
            </a:pPr>
            <a:endParaRPr lang="pl-PL" sz="2400" dirty="0">
              <a:latin typeface="Poppins"/>
              <a:ea typeface="Poppins"/>
              <a:cs typeface="Poppins"/>
              <a:sym typeface="Poppins"/>
            </a:endParaRPr>
          </a:p>
          <a:p>
            <a:pPr>
              <a:lnSpc>
                <a:spcPct val="150000"/>
              </a:lnSpc>
            </a:pPr>
            <a:r>
              <a:rPr lang="pl-PL" sz="2400" dirty="0">
                <a:latin typeface="Poppins"/>
                <a:ea typeface="Poppins"/>
                <a:cs typeface="Poppins"/>
                <a:sym typeface="Poppins"/>
              </a:rPr>
              <a:t>„Kwestia kwalifikowalności kosztów APC nie ulega zmianie. Poniesione koszty APC są kosztami kwalifikowalnymi wyłącznie w przypadku prac opublikowanych zgodnie ze ścieżką 1, określoną w Polityce na licencji CC BY 4.0 lub CC BY-ND 4.0 (w uzasadnionych przypadkach) i dla ścieżki 3 określonej w Polityce – CC BY 4.0, CC BY-SA 4.0 lub CC BY-ND 4.0 (w uzasadnionych przypadkach).”</a:t>
            </a:r>
          </a:p>
          <a:p>
            <a:pPr>
              <a:lnSpc>
                <a:spcPct val="150000"/>
              </a:lnSpc>
            </a:pPr>
            <a:endParaRPr lang="pl-PL" dirty="0"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F8DBE563-177E-2D19-5BE2-B58680CCD82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2509" y="322055"/>
            <a:ext cx="3705001" cy="82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525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0F9E25C-E13F-A51D-615B-46C6475553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FF2B5EF4-FFF2-40B4-BE49-F238E27FC236}">
                <a16:creationId xmlns:a16="http://schemas.microsoft.com/office/drawing/2014/main" id="{D0A89F41-1E7C-28FB-959A-A9296661202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2509" y="395161"/>
            <a:ext cx="17402982" cy="9548939"/>
          </a:xfrm>
          <a:custGeom>
            <a:avLst/>
            <a:gdLst/>
            <a:ahLst/>
            <a:cxnLst/>
            <a:rect l="l" t="t" r="r" b="b"/>
            <a:pathLst>
              <a:path w="5882622" h="3245840">
                <a:moveTo>
                  <a:pt x="0" y="0"/>
                </a:moveTo>
                <a:lnTo>
                  <a:pt x="5882622" y="0"/>
                </a:lnTo>
                <a:lnTo>
                  <a:pt x="5882622" y="3245840"/>
                </a:lnTo>
                <a:lnTo>
                  <a:pt x="0" y="3245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pl-PL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339E6630-BAE2-1AA3-8C01-915E9D6F1553}"/>
              </a:ext>
            </a:extLst>
          </p:cNvPr>
          <p:cNvSpPr/>
          <p:nvPr/>
        </p:nvSpPr>
        <p:spPr>
          <a:xfrm>
            <a:off x="0" y="7085484"/>
            <a:ext cx="3201516" cy="3201516"/>
          </a:xfrm>
          <a:custGeom>
            <a:avLst/>
            <a:gdLst/>
            <a:ahLst/>
            <a:cxnLst/>
            <a:rect l="l" t="t" r="r" b="b"/>
            <a:pathLst>
              <a:path w="3201516" h="3201516">
                <a:moveTo>
                  <a:pt x="0" y="0"/>
                </a:moveTo>
                <a:lnTo>
                  <a:pt x="3201516" y="0"/>
                </a:lnTo>
                <a:lnTo>
                  <a:pt x="3201516" y="3201516"/>
                </a:lnTo>
                <a:lnTo>
                  <a:pt x="0" y="32015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93A5CBA9-EDAA-4BD8-C5E9-F2622F33948B}"/>
              </a:ext>
            </a:extLst>
          </p:cNvPr>
          <p:cNvSpPr/>
          <p:nvPr/>
        </p:nvSpPr>
        <p:spPr>
          <a:xfrm flipH="1" flipV="1">
            <a:off x="14757821" y="-9525"/>
            <a:ext cx="3530179" cy="3530179"/>
          </a:xfrm>
          <a:custGeom>
            <a:avLst/>
            <a:gdLst/>
            <a:ahLst/>
            <a:cxnLst/>
            <a:rect l="l" t="t" r="r" b="b"/>
            <a:pathLst>
              <a:path w="3530179" h="3530179">
                <a:moveTo>
                  <a:pt x="3530179" y="3530179"/>
                </a:moveTo>
                <a:lnTo>
                  <a:pt x="0" y="3530179"/>
                </a:lnTo>
                <a:lnTo>
                  <a:pt x="0" y="0"/>
                </a:lnTo>
                <a:lnTo>
                  <a:pt x="3530179" y="0"/>
                </a:lnTo>
                <a:lnTo>
                  <a:pt x="3530179" y="3530179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4519065F-40F6-69D0-21F4-5579605F0E0A}"/>
              </a:ext>
            </a:extLst>
          </p:cNvPr>
          <p:cNvSpPr/>
          <p:nvPr/>
        </p:nvSpPr>
        <p:spPr>
          <a:xfrm rot="5400000" flipH="1" flipV="1">
            <a:off x="14757821" y="6411159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5B1C7F1A-D112-93FE-46F7-97EB5F4A5301}"/>
              </a:ext>
            </a:extLst>
          </p:cNvPr>
          <p:cNvSpPr/>
          <p:nvPr/>
        </p:nvSpPr>
        <p:spPr>
          <a:xfrm rot="-5400000" flipH="1" flipV="1">
            <a:off x="-523019" y="-509660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16" name="Group 16">
            <a:extLst>
              <a:ext uri="{FF2B5EF4-FFF2-40B4-BE49-F238E27FC236}">
                <a16:creationId xmlns:a16="http://schemas.microsoft.com/office/drawing/2014/main" id="{6AADAD4C-970F-4A87-B28A-DD48C3B14321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5589889" y="9169319"/>
            <a:ext cx="2920820" cy="738533"/>
            <a:chOff x="0" y="0"/>
            <a:chExt cx="1422665" cy="378090"/>
          </a:xfrm>
        </p:grpSpPr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E2BE90CE-D55A-5B21-7FD2-426AC3D0B89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422665" cy="378090"/>
            </a:xfrm>
            <a:custGeom>
              <a:avLst/>
              <a:gdLst/>
              <a:ahLst/>
              <a:cxnLst/>
              <a:rect l="l" t="t" r="r" b="b"/>
              <a:pathLst>
                <a:path w="1422665" h="378090">
                  <a:moveTo>
                    <a:pt x="0" y="0"/>
                  </a:moveTo>
                  <a:lnTo>
                    <a:pt x="1422665" y="0"/>
                  </a:lnTo>
                  <a:lnTo>
                    <a:pt x="1422665" y="378090"/>
                  </a:lnTo>
                  <a:lnTo>
                    <a:pt x="0" y="3780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18" name="TextBox 18">
              <a:extLst>
                <a:ext uri="{FF2B5EF4-FFF2-40B4-BE49-F238E27FC236}">
                  <a16:creationId xmlns:a16="http://schemas.microsoft.com/office/drawing/2014/main" id="{74428A0B-3E0E-8423-BF7C-FB34B62F09B9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9525"/>
              <a:ext cx="1422665" cy="387615"/>
            </a:xfrm>
            <a:prstGeom prst="rect">
              <a:avLst/>
            </a:prstGeom>
          </p:spPr>
          <p:txBody>
            <a:bodyPr lIns="26891" tIns="26891" rIns="26891" bIns="26891" rtlCol="0" anchor="ctr"/>
            <a:lstStyle/>
            <a:p>
              <a:pPr algn="ctr">
                <a:lnSpc>
                  <a:spcPts val="1561"/>
                </a:lnSpc>
              </a:pPr>
              <a:endParaRPr/>
            </a:p>
          </p:txBody>
        </p:sp>
      </p:grpSp>
      <p:sp>
        <p:nvSpPr>
          <p:cNvPr id="19" name="TextBox 19">
            <a:extLst>
              <a:ext uri="{FF2B5EF4-FFF2-40B4-BE49-F238E27FC236}">
                <a16:creationId xmlns:a16="http://schemas.microsoft.com/office/drawing/2014/main" id="{96267650-3C5A-0A8B-4EE7-8A195C82BA9E}"/>
              </a:ext>
            </a:extLst>
          </p:cNvPr>
          <p:cNvSpPr txBox="1"/>
          <p:nvPr/>
        </p:nvSpPr>
        <p:spPr>
          <a:xfrm>
            <a:off x="15827937" y="9407711"/>
            <a:ext cx="2337760" cy="261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24"/>
              </a:lnSpc>
              <a:spcBef>
                <a:spcPct val="0"/>
              </a:spcBef>
            </a:pPr>
            <a:r>
              <a:rPr lang="en-US" sz="1800" spc="-89" dirty="0">
                <a:solidFill>
                  <a:srgbClr val="F1A33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bg.uek.krakow.pl</a:t>
            </a:r>
          </a:p>
        </p:txBody>
      </p:sp>
      <p:sp>
        <p:nvSpPr>
          <p:cNvPr id="20" name="TextBox 20">
            <a:extLst>
              <a:ext uri="{FF2B5EF4-FFF2-40B4-BE49-F238E27FC236}">
                <a16:creationId xmlns:a16="http://schemas.microsoft.com/office/drawing/2014/main" id="{61AE387A-F8A3-3DED-1E1D-9411CD65064F}"/>
              </a:ext>
            </a:extLst>
          </p:cNvPr>
          <p:cNvSpPr txBox="1"/>
          <p:nvPr/>
        </p:nvSpPr>
        <p:spPr>
          <a:xfrm>
            <a:off x="752084" y="1503723"/>
            <a:ext cx="16244733" cy="105157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249"/>
              </a:lnSpc>
              <a:spcBef>
                <a:spcPct val="0"/>
              </a:spcBef>
            </a:pPr>
            <a:r>
              <a:rPr lang="pl-PL" sz="60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Koszty w projektach badawczych (NCN)*</a:t>
            </a:r>
            <a:endParaRPr lang="en-US" sz="6000" b="1" spc="-349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League Spartan"/>
              <a:cs typeface="Poppins" panose="00000500000000000000" pitchFamily="2" charset="-18"/>
              <a:sym typeface="League Spartan"/>
            </a:endParaRPr>
          </a:p>
        </p:txBody>
      </p:sp>
      <p:sp>
        <p:nvSpPr>
          <p:cNvPr id="21" name="TextBox 21">
            <a:extLst>
              <a:ext uri="{FF2B5EF4-FFF2-40B4-BE49-F238E27FC236}">
                <a16:creationId xmlns:a16="http://schemas.microsoft.com/office/drawing/2014/main" id="{633998D9-464C-180F-57A7-F9AEF508BC5A}"/>
              </a:ext>
            </a:extLst>
          </p:cNvPr>
          <p:cNvSpPr txBox="1"/>
          <p:nvPr/>
        </p:nvSpPr>
        <p:spPr>
          <a:xfrm>
            <a:off x="1600758" y="2825329"/>
            <a:ext cx="15620442" cy="550920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endParaRPr lang="pl-PL" sz="2400" dirty="0">
              <a:latin typeface="Poppins" panose="020B0604020202020204" charset="-18"/>
              <a:cs typeface="Poppins" panose="020B0604020202020204" charset="-18"/>
            </a:endParaRPr>
          </a:p>
          <a:p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Koszty kwalifikowalne dzielą się na koszty pośrednie i koszty bezpośrednie.</a:t>
            </a:r>
          </a:p>
          <a:p>
            <a:endParaRPr lang="pl-PL" sz="2400" dirty="0">
              <a:latin typeface="Poppins" panose="020B0604020202020204" charset="-18"/>
              <a:cs typeface="Poppins" panose="020B0604020202020204" charset="-18"/>
            </a:endParaRPr>
          </a:p>
          <a:p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Koszty bezpośrednie to koszty bezpośrednio związane z realizacją projektu badawczego i dzielą się na:</a:t>
            </a:r>
          </a:p>
          <a:p>
            <a:endParaRPr lang="pl-PL" sz="2400" dirty="0">
              <a:latin typeface="Poppins" panose="020B0604020202020204" charset="-18"/>
              <a:cs typeface="Poppins" panose="020B0604020202020204" charset="-18"/>
            </a:endParaRPr>
          </a:p>
          <a:p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− koszty wynagrodzeń i stypendiów,</a:t>
            </a:r>
          </a:p>
          <a:p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− koszty aparatury naukowo-badawczej, urządzeń i oprogramowania,</a:t>
            </a:r>
          </a:p>
          <a:p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− koszty staży zagranicznych,</a:t>
            </a:r>
          </a:p>
          <a:p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− koszty obniżenia pensum dydaktycznego,</a:t>
            </a:r>
          </a:p>
          <a:p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− inne koszty bezpośrednie.</a:t>
            </a:r>
          </a:p>
          <a:p>
            <a:endParaRPr lang="pl-PL" sz="2800" dirty="0">
              <a:latin typeface="Poppins" panose="020B0604020202020204" charset="-18"/>
              <a:cs typeface="Poppins" panose="020B0604020202020204" charset="-18"/>
            </a:endParaRPr>
          </a:p>
          <a:p>
            <a:pPr>
              <a:lnSpc>
                <a:spcPct val="150000"/>
              </a:lnSpc>
            </a:pP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20B0604020202020204" charset="-18"/>
                <a:ea typeface="Poppins"/>
                <a:cs typeface="Poppins" panose="020B0604020202020204" charset="-18"/>
                <a:sym typeface="Poppins"/>
              </a:rPr>
              <a:t>* </a:t>
            </a:r>
            <a:r>
              <a:rPr lang="pl-PL" sz="2000" dirty="0">
                <a:latin typeface="Poppins" panose="020B0604020202020204" charset="-18"/>
                <a:cs typeface="Poppins" panose="020B0604020202020204" charset="-18"/>
                <a:hlinkClick r:id="rId7"/>
              </a:rPr>
              <a:t>Załącznik nr 2 do Regulaminu przyznawania środków na realizację zadań finansowanych przez Narodowe Centrum Nauki w zakresie projektów badawczych, określonego uchwałą Rady NCN nr 84/2024 z dnia 5 września 2024 r.</a:t>
            </a:r>
            <a:endParaRPr lang="pl-PL" sz="2000" dirty="0">
              <a:latin typeface="Poppins" panose="020B0604020202020204" charset="-18"/>
              <a:cs typeface="Poppins" panose="020B0604020202020204" charset="-18"/>
            </a:endParaRPr>
          </a:p>
          <a:p>
            <a:pPr>
              <a:lnSpc>
                <a:spcPct val="150000"/>
              </a:lnSpc>
            </a:pPr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81441A2A-92C2-D31D-C720-34EB862C5E0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2509" y="322055"/>
            <a:ext cx="3705001" cy="82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1918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0F9E25C-E13F-A51D-615B-46C6475553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FF2B5EF4-FFF2-40B4-BE49-F238E27FC236}">
                <a16:creationId xmlns:a16="http://schemas.microsoft.com/office/drawing/2014/main" id="{D0A89F41-1E7C-28FB-959A-A9296661202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2509" y="395161"/>
            <a:ext cx="17402982" cy="9548939"/>
          </a:xfrm>
          <a:custGeom>
            <a:avLst/>
            <a:gdLst/>
            <a:ahLst/>
            <a:cxnLst/>
            <a:rect l="l" t="t" r="r" b="b"/>
            <a:pathLst>
              <a:path w="5882622" h="3245840">
                <a:moveTo>
                  <a:pt x="0" y="0"/>
                </a:moveTo>
                <a:lnTo>
                  <a:pt x="5882622" y="0"/>
                </a:lnTo>
                <a:lnTo>
                  <a:pt x="5882622" y="3245840"/>
                </a:lnTo>
                <a:lnTo>
                  <a:pt x="0" y="3245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pl-PL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339E6630-BAE2-1AA3-8C01-915E9D6F1553}"/>
              </a:ext>
            </a:extLst>
          </p:cNvPr>
          <p:cNvSpPr/>
          <p:nvPr/>
        </p:nvSpPr>
        <p:spPr>
          <a:xfrm>
            <a:off x="0" y="7085484"/>
            <a:ext cx="3201516" cy="3201516"/>
          </a:xfrm>
          <a:custGeom>
            <a:avLst/>
            <a:gdLst/>
            <a:ahLst/>
            <a:cxnLst/>
            <a:rect l="l" t="t" r="r" b="b"/>
            <a:pathLst>
              <a:path w="3201516" h="3201516">
                <a:moveTo>
                  <a:pt x="0" y="0"/>
                </a:moveTo>
                <a:lnTo>
                  <a:pt x="3201516" y="0"/>
                </a:lnTo>
                <a:lnTo>
                  <a:pt x="3201516" y="3201516"/>
                </a:lnTo>
                <a:lnTo>
                  <a:pt x="0" y="32015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93A5CBA9-EDAA-4BD8-C5E9-F2622F33948B}"/>
              </a:ext>
            </a:extLst>
          </p:cNvPr>
          <p:cNvSpPr/>
          <p:nvPr/>
        </p:nvSpPr>
        <p:spPr>
          <a:xfrm flipH="1" flipV="1">
            <a:off x="14757821" y="-9525"/>
            <a:ext cx="3530179" cy="3530179"/>
          </a:xfrm>
          <a:custGeom>
            <a:avLst/>
            <a:gdLst/>
            <a:ahLst/>
            <a:cxnLst/>
            <a:rect l="l" t="t" r="r" b="b"/>
            <a:pathLst>
              <a:path w="3530179" h="3530179">
                <a:moveTo>
                  <a:pt x="3530179" y="3530179"/>
                </a:moveTo>
                <a:lnTo>
                  <a:pt x="0" y="3530179"/>
                </a:lnTo>
                <a:lnTo>
                  <a:pt x="0" y="0"/>
                </a:lnTo>
                <a:lnTo>
                  <a:pt x="3530179" y="0"/>
                </a:lnTo>
                <a:lnTo>
                  <a:pt x="3530179" y="3530179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4519065F-40F6-69D0-21F4-5579605F0E0A}"/>
              </a:ext>
            </a:extLst>
          </p:cNvPr>
          <p:cNvSpPr/>
          <p:nvPr/>
        </p:nvSpPr>
        <p:spPr>
          <a:xfrm rot="5400000" flipH="1" flipV="1">
            <a:off x="14757821" y="6411159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5B1C7F1A-D112-93FE-46F7-97EB5F4A5301}"/>
              </a:ext>
            </a:extLst>
          </p:cNvPr>
          <p:cNvSpPr/>
          <p:nvPr/>
        </p:nvSpPr>
        <p:spPr>
          <a:xfrm rot="-5400000" flipH="1" flipV="1">
            <a:off x="-523019" y="-509660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16" name="Group 16">
            <a:extLst>
              <a:ext uri="{FF2B5EF4-FFF2-40B4-BE49-F238E27FC236}">
                <a16:creationId xmlns:a16="http://schemas.microsoft.com/office/drawing/2014/main" id="{6AADAD4C-970F-4A87-B28A-DD48C3B14321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5589889" y="9169319"/>
            <a:ext cx="2920820" cy="738533"/>
            <a:chOff x="0" y="0"/>
            <a:chExt cx="1422665" cy="378090"/>
          </a:xfrm>
        </p:grpSpPr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E2BE90CE-D55A-5B21-7FD2-426AC3D0B89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422665" cy="378090"/>
            </a:xfrm>
            <a:custGeom>
              <a:avLst/>
              <a:gdLst/>
              <a:ahLst/>
              <a:cxnLst/>
              <a:rect l="l" t="t" r="r" b="b"/>
              <a:pathLst>
                <a:path w="1422665" h="378090">
                  <a:moveTo>
                    <a:pt x="0" y="0"/>
                  </a:moveTo>
                  <a:lnTo>
                    <a:pt x="1422665" y="0"/>
                  </a:lnTo>
                  <a:lnTo>
                    <a:pt x="1422665" y="378090"/>
                  </a:lnTo>
                  <a:lnTo>
                    <a:pt x="0" y="3780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18" name="TextBox 18">
              <a:extLst>
                <a:ext uri="{FF2B5EF4-FFF2-40B4-BE49-F238E27FC236}">
                  <a16:creationId xmlns:a16="http://schemas.microsoft.com/office/drawing/2014/main" id="{74428A0B-3E0E-8423-BF7C-FB34B62F09B9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9525"/>
              <a:ext cx="1422665" cy="387615"/>
            </a:xfrm>
            <a:prstGeom prst="rect">
              <a:avLst/>
            </a:prstGeom>
          </p:spPr>
          <p:txBody>
            <a:bodyPr lIns="26891" tIns="26891" rIns="26891" bIns="26891" rtlCol="0" anchor="ctr"/>
            <a:lstStyle/>
            <a:p>
              <a:pPr algn="ctr">
                <a:lnSpc>
                  <a:spcPts val="1561"/>
                </a:lnSpc>
              </a:pPr>
              <a:endParaRPr/>
            </a:p>
          </p:txBody>
        </p:sp>
      </p:grpSp>
      <p:sp>
        <p:nvSpPr>
          <p:cNvPr id="19" name="TextBox 19">
            <a:extLst>
              <a:ext uri="{FF2B5EF4-FFF2-40B4-BE49-F238E27FC236}">
                <a16:creationId xmlns:a16="http://schemas.microsoft.com/office/drawing/2014/main" id="{96267650-3C5A-0A8B-4EE7-8A195C82BA9E}"/>
              </a:ext>
            </a:extLst>
          </p:cNvPr>
          <p:cNvSpPr txBox="1"/>
          <p:nvPr/>
        </p:nvSpPr>
        <p:spPr>
          <a:xfrm>
            <a:off x="15827937" y="9407711"/>
            <a:ext cx="2337760" cy="261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24"/>
              </a:lnSpc>
              <a:spcBef>
                <a:spcPct val="0"/>
              </a:spcBef>
            </a:pPr>
            <a:r>
              <a:rPr lang="en-US" sz="1800" spc="-89" dirty="0">
                <a:solidFill>
                  <a:srgbClr val="F1A33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bg.uek.krakow.pl</a:t>
            </a:r>
          </a:p>
        </p:txBody>
      </p:sp>
      <p:sp>
        <p:nvSpPr>
          <p:cNvPr id="20" name="TextBox 20">
            <a:extLst>
              <a:ext uri="{FF2B5EF4-FFF2-40B4-BE49-F238E27FC236}">
                <a16:creationId xmlns:a16="http://schemas.microsoft.com/office/drawing/2014/main" id="{61AE387A-F8A3-3DED-1E1D-9411CD65064F}"/>
              </a:ext>
            </a:extLst>
          </p:cNvPr>
          <p:cNvSpPr txBox="1"/>
          <p:nvPr/>
        </p:nvSpPr>
        <p:spPr>
          <a:xfrm>
            <a:off x="1192168" y="1470386"/>
            <a:ext cx="16244733" cy="105157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249"/>
              </a:lnSpc>
              <a:spcBef>
                <a:spcPct val="0"/>
              </a:spcBef>
            </a:pPr>
            <a:r>
              <a:rPr lang="pl-PL" sz="60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Koszty w projektach badawczych (NCN)*</a:t>
            </a:r>
            <a:endParaRPr lang="en-US" sz="6000" b="1" spc="-349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League Spartan"/>
              <a:cs typeface="Poppins" panose="00000500000000000000" pitchFamily="2" charset="-18"/>
              <a:sym typeface="League Spartan"/>
            </a:endParaRPr>
          </a:p>
        </p:txBody>
      </p:sp>
      <p:sp>
        <p:nvSpPr>
          <p:cNvPr id="21" name="TextBox 21">
            <a:extLst>
              <a:ext uri="{FF2B5EF4-FFF2-40B4-BE49-F238E27FC236}">
                <a16:creationId xmlns:a16="http://schemas.microsoft.com/office/drawing/2014/main" id="{633998D9-464C-180F-57A7-F9AEF508BC5A}"/>
              </a:ext>
            </a:extLst>
          </p:cNvPr>
          <p:cNvSpPr txBox="1"/>
          <p:nvPr/>
        </p:nvSpPr>
        <p:spPr>
          <a:xfrm>
            <a:off x="1504313" y="3113209"/>
            <a:ext cx="15620442" cy="645048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Koszty pośrednie to koszty pośrednio związane z projektem badawczym, niezbędne do jego realizacji. Na koszty pośrednie składają się: </a:t>
            </a:r>
          </a:p>
          <a:p>
            <a:endParaRPr lang="pl-PL" sz="2400" dirty="0">
              <a:latin typeface="Poppins" panose="020B0604020202020204" charset="-18"/>
              <a:cs typeface="Poppins" panose="020B0604020202020204" charset="-18"/>
            </a:endParaRPr>
          </a:p>
          <a:p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− koszty pośrednie Open Access w wysokości do 2% kosztów bezpośrednich, które mogą być przeznaczone wyłącznie na koszty związane z udostępnieniem publikacji lub danych badawczych w otwartym dostępie;</a:t>
            </a:r>
          </a:p>
          <a:p>
            <a:endParaRPr lang="pl-PL" sz="2400" dirty="0">
              <a:latin typeface="Poppins" panose="020B0604020202020204" charset="-18"/>
              <a:cs typeface="Poppins" panose="020B0604020202020204" charset="-18"/>
            </a:endParaRPr>
          </a:p>
          <a:p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− pozostałe koszty pośrednie w wysokości do 20% kosztów bezpośrednich, które mogą być przeznaczone na koszty pośrednio związane z projektem, w tym koszty udostępnienia publikacji lub danych badawczych w otwartym dostępie.</a:t>
            </a:r>
          </a:p>
          <a:p>
            <a:endParaRPr lang="pl-PL" sz="3200" dirty="0">
              <a:latin typeface="Poppins" panose="020B0604020202020204" charset="-18"/>
              <a:cs typeface="Poppins" panose="020B0604020202020204" charset="-18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>
                <a:latin typeface="Poppins" panose="020B0604020202020204" charset="-18"/>
                <a:cs typeface="Poppins" panose="020B0604020202020204" charset="-18"/>
                <a:hlinkClick r:id="rId7"/>
              </a:rPr>
              <a:t>Załącznik nr 2 do Regulaminu przyznawania środków na realizację zadań finansowanych przez Narodowe Centrum Nauki w zakresie projektów badawczych, określonego uchwałą Rady NCN nr 84/2024 z dnia 5 września 2024 r.</a:t>
            </a:r>
            <a:endParaRPr lang="pl-PL" dirty="0">
              <a:latin typeface="Poppins" panose="020B0604020202020204" charset="-18"/>
              <a:cs typeface="Poppins" panose="020B0604020202020204" charset="-18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l-PL" sz="2000" dirty="0">
              <a:latin typeface="Poppins" panose="020B0604020202020204" charset="-18"/>
              <a:cs typeface="Poppins" panose="020B0604020202020204" charset="-18"/>
            </a:endParaRPr>
          </a:p>
          <a:p>
            <a:pPr algn="ctr">
              <a:lnSpc>
                <a:spcPct val="150000"/>
              </a:lnSpc>
            </a:pPr>
            <a:r>
              <a:rPr lang="pl-PL" sz="2400" dirty="0">
                <a:latin typeface="Poppins" panose="020B0604020202020204" charset="-18"/>
                <a:cs typeface="Poppins" panose="020B0604020202020204" charset="-18"/>
              </a:rPr>
              <a:t>Konsultacje w sprawach kosztów – Dział Wsparcia Projektów Badawczych</a:t>
            </a:r>
          </a:p>
          <a:p>
            <a:pPr>
              <a:lnSpc>
                <a:spcPct val="150000"/>
              </a:lnSpc>
            </a:pPr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81441A2A-92C2-D31D-C720-34EB862C5E0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2509" y="322055"/>
            <a:ext cx="3705001" cy="82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2483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0F9E25C-E13F-A51D-615B-46C6475553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FF2B5EF4-FFF2-40B4-BE49-F238E27FC236}">
                <a16:creationId xmlns:a16="http://schemas.microsoft.com/office/drawing/2014/main" id="{D0A89F41-1E7C-28FB-959A-A9296661202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2509" y="395161"/>
            <a:ext cx="17402982" cy="9548939"/>
          </a:xfrm>
          <a:custGeom>
            <a:avLst/>
            <a:gdLst/>
            <a:ahLst/>
            <a:cxnLst/>
            <a:rect l="l" t="t" r="r" b="b"/>
            <a:pathLst>
              <a:path w="5882622" h="3245840">
                <a:moveTo>
                  <a:pt x="0" y="0"/>
                </a:moveTo>
                <a:lnTo>
                  <a:pt x="5882622" y="0"/>
                </a:lnTo>
                <a:lnTo>
                  <a:pt x="5882622" y="3245840"/>
                </a:lnTo>
                <a:lnTo>
                  <a:pt x="0" y="3245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pl-PL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339E6630-BAE2-1AA3-8C01-915E9D6F1553}"/>
              </a:ext>
            </a:extLst>
          </p:cNvPr>
          <p:cNvSpPr/>
          <p:nvPr/>
        </p:nvSpPr>
        <p:spPr>
          <a:xfrm>
            <a:off x="0" y="7085484"/>
            <a:ext cx="3201516" cy="3201516"/>
          </a:xfrm>
          <a:custGeom>
            <a:avLst/>
            <a:gdLst/>
            <a:ahLst/>
            <a:cxnLst/>
            <a:rect l="l" t="t" r="r" b="b"/>
            <a:pathLst>
              <a:path w="3201516" h="3201516">
                <a:moveTo>
                  <a:pt x="0" y="0"/>
                </a:moveTo>
                <a:lnTo>
                  <a:pt x="3201516" y="0"/>
                </a:lnTo>
                <a:lnTo>
                  <a:pt x="3201516" y="3201516"/>
                </a:lnTo>
                <a:lnTo>
                  <a:pt x="0" y="32015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93A5CBA9-EDAA-4BD8-C5E9-F2622F33948B}"/>
              </a:ext>
            </a:extLst>
          </p:cNvPr>
          <p:cNvSpPr/>
          <p:nvPr/>
        </p:nvSpPr>
        <p:spPr>
          <a:xfrm flipH="1" flipV="1">
            <a:off x="14757821" y="-9525"/>
            <a:ext cx="3530179" cy="3530179"/>
          </a:xfrm>
          <a:custGeom>
            <a:avLst/>
            <a:gdLst/>
            <a:ahLst/>
            <a:cxnLst/>
            <a:rect l="l" t="t" r="r" b="b"/>
            <a:pathLst>
              <a:path w="3530179" h="3530179">
                <a:moveTo>
                  <a:pt x="3530179" y="3530179"/>
                </a:moveTo>
                <a:lnTo>
                  <a:pt x="0" y="3530179"/>
                </a:lnTo>
                <a:lnTo>
                  <a:pt x="0" y="0"/>
                </a:lnTo>
                <a:lnTo>
                  <a:pt x="3530179" y="0"/>
                </a:lnTo>
                <a:lnTo>
                  <a:pt x="3530179" y="3530179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4519065F-40F6-69D0-21F4-5579605F0E0A}"/>
              </a:ext>
            </a:extLst>
          </p:cNvPr>
          <p:cNvSpPr/>
          <p:nvPr/>
        </p:nvSpPr>
        <p:spPr>
          <a:xfrm rot="5400000" flipH="1" flipV="1">
            <a:off x="14757821" y="6411159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5B1C7F1A-D112-93FE-46F7-97EB5F4A5301}"/>
              </a:ext>
            </a:extLst>
          </p:cNvPr>
          <p:cNvSpPr/>
          <p:nvPr/>
        </p:nvSpPr>
        <p:spPr>
          <a:xfrm rot="-5400000" flipH="1" flipV="1">
            <a:off x="-523019" y="-509660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16" name="Group 16">
            <a:extLst>
              <a:ext uri="{FF2B5EF4-FFF2-40B4-BE49-F238E27FC236}">
                <a16:creationId xmlns:a16="http://schemas.microsoft.com/office/drawing/2014/main" id="{6AADAD4C-970F-4A87-B28A-DD48C3B14321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5589889" y="9169319"/>
            <a:ext cx="2920820" cy="738533"/>
            <a:chOff x="0" y="0"/>
            <a:chExt cx="1422665" cy="378090"/>
          </a:xfrm>
        </p:grpSpPr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E2BE90CE-D55A-5B21-7FD2-426AC3D0B89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422665" cy="378090"/>
            </a:xfrm>
            <a:custGeom>
              <a:avLst/>
              <a:gdLst/>
              <a:ahLst/>
              <a:cxnLst/>
              <a:rect l="l" t="t" r="r" b="b"/>
              <a:pathLst>
                <a:path w="1422665" h="378090">
                  <a:moveTo>
                    <a:pt x="0" y="0"/>
                  </a:moveTo>
                  <a:lnTo>
                    <a:pt x="1422665" y="0"/>
                  </a:lnTo>
                  <a:lnTo>
                    <a:pt x="1422665" y="378090"/>
                  </a:lnTo>
                  <a:lnTo>
                    <a:pt x="0" y="3780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18" name="TextBox 18">
              <a:extLst>
                <a:ext uri="{FF2B5EF4-FFF2-40B4-BE49-F238E27FC236}">
                  <a16:creationId xmlns:a16="http://schemas.microsoft.com/office/drawing/2014/main" id="{74428A0B-3E0E-8423-BF7C-FB34B62F09B9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9525"/>
              <a:ext cx="1422665" cy="387615"/>
            </a:xfrm>
            <a:prstGeom prst="rect">
              <a:avLst/>
            </a:prstGeom>
          </p:spPr>
          <p:txBody>
            <a:bodyPr lIns="26891" tIns="26891" rIns="26891" bIns="26891" rtlCol="0" anchor="ctr"/>
            <a:lstStyle/>
            <a:p>
              <a:pPr algn="ctr">
                <a:lnSpc>
                  <a:spcPts val="1561"/>
                </a:lnSpc>
              </a:pPr>
              <a:endParaRPr/>
            </a:p>
          </p:txBody>
        </p:sp>
      </p:grpSp>
      <p:sp>
        <p:nvSpPr>
          <p:cNvPr id="19" name="TextBox 19">
            <a:extLst>
              <a:ext uri="{FF2B5EF4-FFF2-40B4-BE49-F238E27FC236}">
                <a16:creationId xmlns:a16="http://schemas.microsoft.com/office/drawing/2014/main" id="{96267650-3C5A-0A8B-4EE7-8A195C82BA9E}"/>
              </a:ext>
            </a:extLst>
          </p:cNvPr>
          <p:cNvSpPr txBox="1"/>
          <p:nvPr/>
        </p:nvSpPr>
        <p:spPr>
          <a:xfrm>
            <a:off x="15827937" y="9407711"/>
            <a:ext cx="2337760" cy="261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24"/>
              </a:lnSpc>
              <a:spcBef>
                <a:spcPct val="0"/>
              </a:spcBef>
            </a:pPr>
            <a:r>
              <a:rPr lang="en-US" sz="1800" spc="-89" dirty="0">
                <a:solidFill>
                  <a:srgbClr val="F1A33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bg.uek.krakow.pl</a:t>
            </a:r>
          </a:p>
        </p:txBody>
      </p:sp>
      <p:sp>
        <p:nvSpPr>
          <p:cNvPr id="20" name="TextBox 20">
            <a:extLst>
              <a:ext uri="{FF2B5EF4-FFF2-40B4-BE49-F238E27FC236}">
                <a16:creationId xmlns:a16="http://schemas.microsoft.com/office/drawing/2014/main" id="{61AE387A-F8A3-3DED-1E1D-9411CD65064F}"/>
              </a:ext>
            </a:extLst>
          </p:cNvPr>
          <p:cNvSpPr txBox="1"/>
          <p:nvPr/>
        </p:nvSpPr>
        <p:spPr>
          <a:xfrm>
            <a:off x="1600758" y="1582816"/>
            <a:ext cx="9295842" cy="205569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249"/>
              </a:lnSpc>
              <a:spcBef>
                <a:spcPct val="0"/>
              </a:spcBef>
            </a:pPr>
            <a:r>
              <a:rPr lang="pl-PL" sz="60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Przydatne narzędzia:</a:t>
            </a:r>
          </a:p>
          <a:p>
            <a:pPr algn="ctr">
              <a:lnSpc>
                <a:spcPts val="8249"/>
              </a:lnSpc>
              <a:spcBef>
                <a:spcPct val="0"/>
              </a:spcBef>
            </a:pPr>
            <a:r>
              <a:rPr lang="pl-PL" sz="6000" b="1" spc="-349" dirty="0" err="1">
                <a:solidFill>
                  <a:srgbClr val="F1A336"/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Jornal</a:t>
            </a:r>
            <a:r>
              <a:rPr lang="pl-PL" sz="6000" b="1" spc="-349" dirty="0">
                <a:solidFill>
                  <a:srgbClr val="F1A336"/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 </a:t>
            </a:r>
            <a:r>
              <a:rPr lang="pl-PL" sz="6000" b="1" spc="-349" dirty="0" err="1">
                <a:solidFill>
                  <a:srgbClr val="F1A336"/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Checker</a:t>
            </a:r>
            <a:r>
              <a:rPr lang="pl-PL" sz="6000" b="1" spc="-349" dirty="0">
                <a:solidFill>
                  <a:srgbClr val="F1A336"/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 </a:t>
            </a:r>
            <a:r>
              <a:rPr lang="pl-PL" sz="6000" b="1" spc="-349" dirty="0" err="1">
                <a:solidFill>
                  <a:srgbClr val="F1A336"/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Tool</a:t>
            </a:r>
            <a:endParaRPr lang="en-US" sz="6000" b="1" spc="-349" dirty="0">
              <a:solidFill>
                <a:srgbClr val="F1A336"/>
              </a:solidFill>
              <a:latin typeface="Poppins" panose="00000500000000000000" pitchFamily="2" charset="-18"/>
              <a:ea typeface="League Spartan"/>
              <a:cs typeface="Poppins" panose="00000500000000000000" pitchFamily="2" charset="-18"/>
              <a:sym typeface="League Spartan"/>
            </a:endParaRPr>
          </a:p>
        </p:txBody>
      </p:sp>
      <p:sp>
        <p:nvSpPr>
          <p:cNvPr id="21" name="TextBox 21">
            <a:extLst>
              <a:ext uri="{FF2B5EF4-FFF2-40B4-BE49-F238E27FC236}">
                <a16:creationId xmlns:a16="http://schemas.microsoft.com/office/drawing/2014/main" id="{633998D9-464C-180F-57A7-F9AEF508BC5A}"/>
              </a:ext>
            </a:extLst>
          </p:cNvPr>
          <p:cNvSpPr txBox="1"/>
          <p:nvPr/>
        </p:nvSpPr>
        <p:spPr>
          <a:xfrm>
            <a:off x="2589322" y="4491592"/>
            <a:ext cx="13238615" cy="343889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Narzędziem, opracowanym przez </a:t>
            </a:r>
            <a:r>
              <a:rPr lang="pl-PL" sz="24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Coalition</a:t>
            </a:r>
            <a:r>
              <a:rPr lang="pl-PL" sz="24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 S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, służącym do sprawdzania zgodności polityki wydawców z </a:t>
            </a:r>
            <a:r>
              <a:rPr lang="pl-PL" sz="24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Planen</a:t>
            </a:r>
            <a:r>
              <a:rPr lang="pl-PL" sz="24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 S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 i polityką instytucji finansującej badania (w tym NCN) jest </a:t>
            </a:r>
            <a:r>
              <a:rPr lang="pl-PL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  <a:hlinkClick r:id="rId7"/>
              </a:rPr>
              <a:t>Journal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  <a:hlinkClick r:id="rId7"/>
              </a:rPr>
              <a:t> </a:t>
            </a:r>
            <a:r>
              <a:rPr lang="pl-PL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  <a:hlinkClick r:id="rId7"/>
              </a:rPr>
              <a:t>Checker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  <a:hlinkClick r:id="rId7"/>
              </a:rPr>
              <a:t> </a:t>
            </a:r>
            <a:r>
              <a:rPr lang="pl-PL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  <a:hlinkClick r:id="rId7"/>
              </a:rPr>
              <a:t>Tool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  <a:hlinkClick r:id="rId7"/>
              </a:rPr>
              <a:t>.</a:t>
            </a: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>
              <a:lnSpc>
                <a:spcPct val="150000"/>
              </a:lnSpc>
            </a:pP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>
              <a:lnSpc>
                <a:spcPct val="150000"/>
              </a:lnSpc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Uzyskane wyniki należy zawsze zweryfikować na stronie internetowej czasopisma.</a:t>
            </a:r>
          </a:p>
          <a:p>
            <a:pPr>
              <a:lnSpc>
                <a:spcPct val="150000"/>
              </a:lnSpc>
            </a:pPr>
            <a:endParaRPr lang="pl-PL" sz="32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81441A2A-92C2-D31D-C720-34EB862C5E0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2509" y="322055"/>
            <a:ext cx="3705001" cy="82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3164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0F9E25C-E13F-A51D-615B-46C6475553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FF2B5EF4-FFF2-40B4-BE49-F238E27FC236}">
                <a16:creationId xmlns:a16="http://schemas.microsoft.com/office/drawing/2014/main" id="{D0A89F41-1E7C-28FB-959A-A9296661202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2509" y="395161"/>
            <a:ext cx="17402982" cy="9548939"/>
          </a:xfrm>
          <a:custGeom>
            <a:avLst/>
            <a:gdLst/>
            <a:ahLst/>
            <a:cxnLst/>
            <a:rect l="l" t="t" r="r" b="b"/>
            <a:pathLst>
              <a:path w="5882622" h="3245840">
                <a:moveTo>
                  <a:pt x="0" y="0"/>
                </a:moveTo>
                <a:lnTo>
                  <a:pt x="5882622" y="0"/>
                </a:lnTo>
                <a:lnTo>
                  <a:pt x="5882622" y="3245840"/>
                </a:lnTo>
                <a:lnTo>
                  <a:pt x="0" y="3245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pl-PL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339E6630-BAE2-1AA3-8C01-915E9D6F1553}"/>
              </a:ext>
            </a:extLst>
          </p:cNvPr>
          <p:cNvSpPr/>
          <p:nvPr/>
        </p:nvSpPr>
        <p:spPr>
          <a:xfrm>
            <a:off x="0" y="7085484"/>
            <a:ext cx="3201516" cy="3201516"/>
          </a:xfrm>
          <a:custGeom>
            <a:avLst/>
            <a:gdLst/>
            <a:ahLst/>
            <a:cxnLst/>
            <a:rect l="l" t="t" r="r" b="b"/>
            <a:pathLst>
              <a:path w="3201516" h="3201516">
                <a:moveTo>
                  <a:pt x="0" y="0"/>
                </a:moveTo>
                <a:lnTo>
                  <a:pt x="3201516" y="0"/>
                </a:lnTo>
                <a:lnTo>
                  <a:pt x="3201516" y="3201516"/>
                </a:lnTo>
                <a:lnTo>
                  <a:pt x="0" y="32015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93A5CBA9-EDAA-4BD8-C5E9-F2622F33948B}"/>
              </a:ext>
            </a:extLst>
          </p:cNvPr>
          <p:cNvSpPr/>
          <p:nvPr/>
        </p:nvSpPr>
        <p:spPr>
          <a:xfrm flipH="1" flipV="1">
            <a:off x="14757821" y="-9525"/>
            <a:ext cx="3530179" cy="3530179"/>
          </a:xfrm>
          <a:custGeom>
            <a:avLst/>
            <a:gdLst/>
            <a:ahLst/>
            <a:cxnLst/>
            <a:rect l="l" t="t" r="r" b="b"/>
            <a:pathLst>
              <a:path w="3530179" h="3530179">
                <a:moveTo>
                  <a:pt x="3530179" y="3530179"/>
                </a:moveTo>
                <a:lnTo>
                  <a:pt x="0" y="3530179"/>
                </a:lnTo>
                <a:lnTo>
                  <a:pt x="0" y="0"/>
                </a:lnTo>
                <a:lnTo>
                  <a:pt x="3530179" y="0"/>
                </a:lnTo>
                <a:lnTo>
                  <a:pt x="3530179" y="3530179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4519065F-40F6-69D0-21F4-5579605F0E0A}"/>
              </a:ext>
            </a:extLst>
          </p:cNvPr>
          <p:cNvSpPr/>
          <p:nvPr/>
        </p:nvSpPr>
        <p:spPr>
          <a:xfrm rot="5400000" flipH="1" flipV="1">
            <a:off x="14757821" y="6411159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5B1C7F1A-D112-93FE-46F7-97EB5F4A5301}"/>
              </a:ext>
            </a:extLst>
          </p:cNvPr>
          <p:cNvSpPr/>
          <p:nvPr/>
        </p:nvSpPr>
        <p:spPr>
          <a:xfrm rot="-5400000" flipH="1" flipV="1">
            <a:off x="-523019" y="-509660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16" name="Group 16">
            <a:extLst>
              <a:ext uri="{FF2B5EF4-FFF2-40B4-BE49-F238E27FC236}">
                <a16:creationId xmlns:a16="http://schemas.microsoft.com/office/drawing/2014/main" id="{6AADAD4C-970F-4A87-B28A-DD48C3B14321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5589889" y="9169319"/>
            <a:ext cx="2920820" cy="738533"/>
            <a:chOff x="0" y="0"/>
            <a:chExt cx="1422665" cy="378090"/>
          </a:xfrm>
        </p:grpSpPr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E2BE90CE-D55A-5B21-7FD2-426AC3D0B89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422665" cy="378090"/>
            </a:xfrm>
            <a:custGeom>
              <a:avLst/>
              <a:gdLst/>
              <a:ahLst/>
              <a:cxnLst/>
              <a:rect l="l" t="t" r="r" b="b"/>
              <a:pathLst>
                <a:path w="1422665" h="378090">
                  <a:moveTo>
                    <a:pt x="0" y="0"/>
                  </a:moveTo>
                  <a:lnTo>
                    <a:pt x="1422665" y="0"/>
                  </a:lnTo>
                  <a:lnTo>
                    <a:pt x="1422665" y="378090"/>
                  </a:lnTo>
                  <a:lnTo>
                    <a:pt x="0" y="3780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18" name="TextBox 18">
              <a:extLst>
                <a:ext uri="{FF2B5EF4-FFF2-40B4-BE49-F238E27FC236}">
                  <a16:creationId xmlns:a16="http://schemas.microsoft.com/office/drawing/2014/main" id="{74428A0B-3E0E-8423-BF7C-FB34B62F09B9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9525"/>
              <a:ext cx="1422665" cy="387615"/>
            </a:xfrm>
            <a:prstGeom prst="rect">
              <a:avLst/>
            </a:prstGeom>
          </p:spPr>
          <p:txBody>
            <a:bodyPr lIns="26891" tIns="26891" rIns="26891" bIns="26891" rtlCol="0" anchor="ctr"/>
            <a:lstStyle/>
            <a:p>
              <a:pPr algn="ctr">
                <a:lnSpc>
                  <a:spcPts val="1561"/>
                </a:lnSpc>
              </a:pPr>
              <a:endParaRPr/>
            </a:p>
          </p:txBody>
        </p:sp>
      </p:grpSp>
      <p:sp>
        <p:nvSpPr>
          <p:cNvPr id="19" name="TextBox 19">
            <a:extLst>
              <a:ext uri="{FF2B5EF4-FFF2-40B4-BE49-F238E27FC236}">
                <a16:creationId xmlns:a16="http://schemas.microsoft.com/office/drawing/2014/main" id="{96267650-3C5A-0A8B-4EE7-8A195C82BA9E}"/>
              </a:ext>
            </a:extLst>
          </p:cNvPr>
          <p:cNvSpPr txBox="1"/>
          <p:nvPr/>
        </p:nvSpPr>
        <p:spPr>
          <a:xfrm>
            <a:off x="15827937" y="9407711"/>
            <a:ext cx="2337760" cy="261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24"/>
              </a:lnSpc>
              <a:spcBef>
                <a:spcPct val="0"/>
              </a:spcBef>
            </a:pPr>
            <a:r>
              <a:rPr lang="en-US" sz="1800" spc="-89" dirty="0">
                <a:solidFill>
                  <a:srgbClr val="F1A33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bg.uek.krakow.pl</a:t>
            </a:r>
          </a:p>
        </p:txBody>
      </p:sp>
      <p:sp>
        <p:nvSpPr>
          <p:cNvPr id="20" name="TextBox 20">
            <a:extLst>
              <a:ext uri="{FF2B5EF4-FFF2-40B4-BE49-F238E27FC236}">
                <a16:creationId xmlns:a16="http://schemas.microsoft.com/office/drawing/2014/main" id="{61AE387A-F8A3-3DED-1E1D-9411CD65064F}"/>
              </a:ext>
            </a:extLst>
          </p:cNvPr>
          <p:cNvSpPr txBox="1"/>
          <p:nvPr/>
        </p:nvSpPr>
        <p:spPr>
          <a:xfrm>
            <a:off x="1600758" y="1582816"/>
            <a:ext cx="9295842" cy="205569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249"/>
              </a:lnSpc>
              <a:spcBef>
                <a:spcPct val="0"/>
              </a:spcBef>
            </a:pPr>
            <a:r>
              <a:rPr lang="pl-PL" sz="60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Przydatne narzędzia:</a:t>
            </a:r>
          </a:p>
          <a:p>
            <a:pPr algn="ctr">
              <a:lnSpc>
                <a:spcPts val="8249"/>
              </a:lnSpc>
              <a:spcBef>
                <a:spcPct val="0"/>
              </a:spcBef>
            </a:pPr>
            <a:r>
              <a:rPr lang="pl-PL" sz="6000" b="1" spc="-349" dirty="0" err="1">
                <a:solidFill>
                  <a:srgbClr val="F1A336"/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Jisc</a:t>
            </a:r>
            <a:r>
              <a:rPr lang="pl-PL" sz="6000" b="1" spc="-349" dirty="0">
                <a:solidFill>
                  <a:srgbClr val="F1A336"/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 Open policy </a:t>
            </a:r>
            <a:r>
              <a:rPr lang="pl-PL" sz="6000" b="1" spc="-349" dirty="0" err="1">
                <a:solidFill>
                  <a:srgbClr val="F1A336"/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finder</a:t>
            </a:r>
            <a:endParaRPr lang="en-US" sz="6000" b="1" spc="-349" dirty="0">
              <a:solidFill>
                <a:srgbClr val="F1A336"/>
              </a:solidFill>
              <a:latin typeface="Poppins" panose="00000500000000000000" pitchFamily="2" charset="-18"/>
              <a:ea typeface="League Spartan"/>
              <a:cs typeface="Poppins" panose="00000500000000000000" pitchFamily="2" charset="-18"/>
              <a:sym typeface="League Spartan"/>
            </a:endParaRPr>
          </a:p>
        </p:txBody>
      </p:sp>
      <p:sp>
        <p:nvSpPr>
          <p:cNvPr id="21" name="TextBox 21">
            <a:extLst>
              <a:ext uri="{FF2B5EF4-FFF2-40B4-BE49-F238E27FC236}">
                <a16:creationId xmlns:a16="http://schemas.microsoft.com/office/drawing/2014/main" id="{633998D9-464C-180F-57A7-F9AEF508BC5A}"/>
              </a:ext>
            </a:extLst>
          </p:cNvPr>
          <p:cNvSpPr txBox="1"/>
          <p:nvPr/>
        </p:nvSpPr>
        <p:spPr>
          <a:xfrm>
            <a:off x="2425910" y="4487803"/>
            <a:ext cx="14097000" cy="271766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400" dirty="0" err="1">
                <a:latin typeface="Poppins" panose="00000500000000000000" pitchFamily="2" charset="-18"/>
                <a:cs typeface="Poppins" panose="00000500000000000000" pitchFamily="2" charset="-18"/>
                <a:hlinkClick r:id="rId7"/>
              </a:rPr>
              <a:t>Jisc</a:t>
            </a:r>
            <a:r>
              <a:rPr lang="pl-PL" sz="2400" dirty="0">
                <a:latin typeface="Poppins" panose="00000500000000000000" pitchFamily="2" charset="-18"/>
                <a:cs typeface="Poppins" panose="00000500000000000000" pitchFamily="2" charset="-18"/>
                <a:hlinkClick r:id="rId7"/>
              </a:rPr>
              <a:t> Open policy </a:t>
            </a:r>
            <a:r>
              <a:rPr lang="pl-PL" sz="2400" dirty="0" err="1">
                <a:latin typeface="Poppins" panose="00000500000000000000" pitchFamily="2" charset="-18"/>
                <a:cs typeface="Poppins" panose="00000500000000000000" pitchFamily="2" charset="-18"/>
                <a:hlinkClick r:id="rId7"/>
              </a:rPr>
              <a:t>finder</a:t>
            </a:r>
            <a:r>
              <a:rPr lang="pl-PL" sz="2400" dirty="0">
                <a:latin typeface="Poppins" panose="00000500000000000000" pitchFamily="2" charset="-18"/>
                <a:cs typeface="Poppins" panose="00000500000000000000" pitchFamily="2" charset="-18"/>
                <a:hlinkClick r:id="rId7"/>
              </a:rPr>
              <a:t> </a:t>
            </a:r>
            <a:r>
              <a:rPr 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to bezpłatny serwis, dzięki któremu można zapoznać się z polityką wydawców dotyczącą praw autorskich i zasad open </a:t>
            </a:r>
            <a:r>
              <a:rPr lang="pl-PL" sz="2400" dirty="0" err="1">
                <a:latin typeface="Poppins" panose="00000500000000000000" pitchFamily="2" charset="-18"/>
                <a:cs typeface="Poppins" panose="00000500000000000000" pitchFamily="2" charset="-18"/>
              </a:rPr>
              <a:t>access</a:t>
            </a:r>
            <a:r>
              <a:rPr 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 względem publikowania w konkretnym czasopiśmie.</a:t>
            </a:r>
          </a:p>
          <a:p>
            <a:pPr>
              <a:lnSpc>
                <a:spcPct val="150000"/>
              </a:lnSpc>
            </a:pP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Poppins"/>
              <a:cs typeface="Poppins" panose="00000500000000000000" pitchFamily="2" charset="-18"/>
              <a:sym typeface="Poppins"/>
            </a:endParaRPr>
          </a:p>
          <a:p>
            <a:pPr>
              <a:lnSpc>
                <a:spcPct val="150000"/>
              </a:lnSpc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</a:rPr>
              <a:t>To nowe wcielenie istniejącego wcześniej narzędzia </a:t>
            </a:r>
            <a:r>
              <a:rPr lang="pl-PL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</a:rPr>
              <a:t>Sherpa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</a:rPr>
              <a:t>/</a:t>
            </a:r>
            <a:r>
              <a:rPr lang="pl-PL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</a:rPr>
              <a:t>RoMEO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</a:rPr>
              <a:t>.</a:t>
            </a: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81441A2A-92C2-D31D-C720-34EB862C5E0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2509" y="322055"/>
            <a:ext cx="3705001" cy="82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812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0F9E25C-E13F-A51D-615B-46C6475553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FF2B5EF4-FFF2-40B4-BE49-F238E27FC236}">
                <a16:creationId xmlns:a16="http://schemas.microsoft.com/office/drawing/2014/main" id="{D0A89F41-1E7C-28FB-959A-A9296661202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2509" y="395161"/>
            <a:ext cx="17402982" cy="9548939"/>
          </a:xfrm>
          <a:custGeom>
            <a:avLst/>
            <a:gdLst/>
            <a:ahLst/>
            <a:cxnLst/>
            <a:rect l="l" t="t" r="r" b="b"/>
            <a:pathLst>
              <a:path w="5882622" h="3245840">
                <a:moveTo>
                  <a:pt x="0" y="0"/>
                </a:moveTo>
                <a:lnTo>
                  <a:pt x="5882622" y="0"/>
                </a:lnTo>
                <a:lnTo>
                  <a:pt x="5882622" y="3245840"/>
                </a:lnTo>
                <a:lnTo>
                  <a:pt x="0" y="3245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pl-PL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339E6630-BAE2-1AA3-8C01-915E9D6F1553}"/>
              </a:ext>
            </a:extLst>
          </p:cNvPr>
          <p:cNvSpPr/>
          <p:nvPr/>
        </p:nvSpPr>
        <p:spPr>
          <a:xfrm>
            <a:off x="0" y="7085484"/>
            <a:ext cx="3201516" cy="3201516"/>
          </a:xfrm>
          <a:custGeom>
            <a:avLst/>
            <a:gdLst/>
            <a:ahLst/>
            <a:cxnLst/>
            <a:rect l="l" t="t" r="r" b="b"/>
            <a:pathLst>
              <a:path w="3201516" h="3201516">
                <a:moveTo>
                  <a:pt x="0" y="0"/>
                </a:moveTo>
                <a:lnTo>
                  <a:pt x="3201516" y="0"/>
                </a:lnTo>
                <a:lnTo>
                  <a:pt x="3201516" y="3201516"/>
                </a:lnTo>
                <a:lnTo>
                  <a:pt x="0" y="32015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93A5CBA9-EDAA-4BD8-C5E9-F2622F33948B}"/>
              </a:ext>
            </a:extLst>
          </p:cNvPr>
          <p:cNvSpPr/>
          <p:nvPr/>
        </p:nvSpPr>
        <p:spPr>
          <a:xfrm flipH="1" flipV="1">
            <a:off x="14757821" y="-9525"/>
            <a:ext cx="3530179" cy="3530179"/>
          </a:xfrm>
          <a:custGeom>
            <a:avLst/>
            <a:gdLst/>
            <a:ahLst/>
            <a:cxnLst/>
            <a:rect l="l" t="t" r="r" b="b"/>
            <a:pathLst>
              <a:path w="3530179" h="3530179">
                <a:moveTo>
                  <a:pt x="3530179" y="3530179"/>
                </a:moveTo>
                <a:lnTo>
                  <a:pt x="0" y="3530179"/>
                </a:lnTo>
                <a:lnTo>
                  <a:pt x="0" y="0"/>
                </a:lnTo>
                <a:lnTo>
                  <a:pt x="3530179" y="0"/>
                </a:lnTo>
                <a:lnTo>
                  <a:pt x="3530179" y="3530179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4519065F-40F6-69D0-21F4-5579605F0E0A}"/>
              </a:ext>
            </a:extLst>
          </p:cNvPr>
          <p:cNvSpPr/>
          <p:nvPr/>
        </p:nvSpPr>
        <p:spPr>
          <a:xfrm rot="5400000" flipH="1" flipV="1">
            <a:off x="14757821" y="6411159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5B1C7F1A-D112-93FE-46F7-97EB5F4A5301}"/>
              </a:ext>
            </a:extLst>
          </p:cNvPr>
          <p:cNvSpPr/>
          <p:nvPr/>
        </p:nvSpPr>
        <p:spPr>
          <a:xfrm rot="-5400000" flipH="1" flipV="1">
            <a:off x="-523019" y="-509660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16" name="Group 16">
            <a:extLst>
              <a:ext uri="{FF2B5EF4-FFF2-40B4-BE49-F238E27FC236}">
                <a16:creationId xmlns:a16="http://schemas.microsoft.com/office/drawing/2014/main" id="{6AADAD4C-970F-4A87-B28A-DD48C3B14321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5589889" y="9169319"/>
            <a:ext cx="2920820" cy="738533"/>
            <a:chOff x="0" y="0"/>
            <a:chExt cx="1422665" cy="378090"/>
          </a:xfrm>
        </p:grpSpPr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E2BE90CE-D55A-5B21-7FD2-426AC3D0B89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422665" cy="378090"/>
            </a:xfrm>
            <a:custGeom>
              <a:avLst/>
              <a:gdLst/>
              <a:ahLst/>
              <a:cxnLst/>
              <a:rect l="l" t="t" r="r" b="b"/>
              <a:pathLst>
                <a:path w="1422665" h="378090">
                  <a:moveTo>
                    <a:pt x="0" y="0"/>
                  </a:moveTo>
                  <a:lnTo>
                    <a:pt x="1422665" y="0"/>
                  </a:lnTo>
                  <a:lnTo>
                    <a:pt x="1422665" y="378090"/>
                  </a:lnTo>
                  <a:lnTo>
                    <a:pt x="0" y="3780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18" name="TextBox 18">
              <a:extLst>
                <a:ext uri="{FF2B5EF4-FFF2-40B4-BE49-F238E27FC236}">
                  <a16:creationId xmlns:a16="http://schemas.microsoft.com/office/drawing/2014/main" id="{74428A0B-3E0E-8423-BF7C-FB34B62F09B9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9525"/>
              <a:ext cx="1422665" cy="387615"/>
            </a:xfrm>
            <a:prstGeom prst="rect">
              <a:avLst/>
            </a:prstGeom>
          </p:spPr>
          <p:txBody>
            <a:bodyPr lIns="26891" tIns="26891" rIns="26891" bIns="26891" rtlCol="0" anchor="ctr"/>
            <a:lstStyle/>
            <a:p>
              <a:pPr algn="ctr">
                <a:lnSpc>
                  <a:spcPts val="1561"/>
                </a:lnSpc>
              </a:pPr>
              <a:endParaRPr/>
            </a:p>
          </p:txBody>
        </p:sp>
      </p:grpSp>
      <p:sp>
        <p:nvSpPr>
          <p:cNvPr id="19" name="TextBox 19">
            <a:extLst>
              <a:ext uri="{FF2B5EF4-FFF2-40B4-BE49-F238E27FC236}">
                <a16:creationId xmlns:a16="http://schemas.microsoft.com/office/drawing/2014/main" id="{96267650-3C5A-0A8B-4EE7-8A195C82BA9E}"/>
              </a:ext>
            </a:extLst>
          </p:cNvPr>
          <p:cNvSpPr txBox="1"/>
          <p:nvPr/>
        </p:nvSpPr>
        <p:spPr>
          <a:xfrm>
            <a:off x="15827937" y="9407711"/>
            <a:ext cx="2337760" cy="261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24"/>
              </a:lnSpc>
              <a:spcBef>
                <a:spcPct val="0"/>
              </a:spcBef>
            </a:pPr>
            <a:r>
              <a:rPr lang="en-US" sz="1800" spc="-89" dirty="0">
                <a:solidFill>
                  <a:srgbClr val="F1A33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bg.uek.krakow.pl</a:t>
            </a:r>
          </a:p>
        </p:txBody>
      </p:sp>
      <p:sp>
        <p:nvSpPr>
          <p:cNvPr id="20" name="TextBox 20">
            <a:extLst>
              <a:ext uri="{FF2B5EF4-FFF2-40B4-BE49-F238E27FC236}">
                <a16:creationId xmlns:a16="http://schemas.microsoft.com/office/drawing/2014/main" id="{61AE387A-F8A3-3DED-1E1D-9411CD65064F}"/>
              </a:ext>
            </a:extLst>
          </p:cNvPr>
          <p:cNvSpPr txBox="1"/>
          <p:nvPr/>
        </p:nvSpPr>
        <p:spPr>
          <a:xfrm>
            <a:off x="2398201" y="1549631"/>
            <a:ext cx="9295842" cy="205569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8249"/>
              </a:lnSpc>
              <a:spcBef>
                <a:spcPct val="0"/>
              </a:spcBef>
            </a:pPr>
            <a:r>
              <a:rPr lang="pl-PL" sz="60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Przydatne narzędzia: </a:t>
            </a:r>
            <a:r>
              <a:rPr lang="pl-PL" sz="6000" b="1" spc="-349" dirty="0">
                <a:solidFill>
                  <a:srgbClr val="F1A336"/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DOAJ</a:t>
            </a:r>
            <a:endParaRPr lang="en-US" sz="6000" b="1" spc="-349" dirty="0">
              <a:solidFill>
                <a:srgbClr val="F1A336"/>
              </a:solidFill>
              <a:latin typeface="Poppins" panose="00000500000000000000" pitchFamily="2" charset="-18"/>
              <a:ea typeface="League Spartan"/>
              <a:cs typeface="Poppins" panose="00000500000000000000" pitchFamily="2" charset="-18"/>
              <a:sym typeface="League Spartan"/>
            </a:endParaRPr>
          </a:p>
        </p:txBody>
      </p:sp>
      <p:sp>
        <p:nvSpPr>
          <p:cNvPr id="21" name="TextBox 21">
            <a:extLst>
              <a:ext uri="{FF2B5EF4-FFF2-40B4-BE49-F238E27FC236}">
                <a16:creationId xmlns:a16="http://schemas.microsoft.com/office/drawing/2014/main" id="{633998D9-464C-180F-57A7-F9AEF508BC5A}"/>
              </a:ext>
            </a:extLst>
          </p:cNvPr>
          <p:cNvSpPr txBox="1"/>
          <p:nvPr/>
        </p:nvSpPr>
        <p:spPr>
          <a:xfrm>
            <a:off x="2425910" y="4487803"/>
            <a:ext cx="14097000" cy="251556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pl-PL" sz="2400" dirty="0">
                <a:effectLst/>
                <a:latin typeface="Poppins" panose="00000500000000000000" pitchFamily="2" charset="-18"/>
                <a:cs typeface="Poppins" panose="00000500000000000000" pitchFamily="2" charset="-18"/>
              </a:rPr>
              <a:t>Baza </a:t>
            </a:r>
            <a:r>
              <a:rPr lang="pl-PL" sz="2400" dirty="0">
                <a:effectLst/>
                <a:latin typeface="Poppins" panose="00000500000000000000" pitchFamily="2" charset="-18"/>
                <a:cs typeface="Poppins" panose="00000500000000000000" pitchFamily="2" charset="-18"/>
                <a:hlinkClick r:id="rId7"/>
              </a:rPr>
              <a:t>DOAJ</a:t>
            </a:r>
            <a:r>
              <a:rPr lang="pl-PL" sz="2400" dirty="0">
                <a:effectLst/>
                <a:latin typeface="Poppins" panose="00000500000000000000" pitchFamily="2" charset="-18"/>
                <a:cs typeface="Poppins" panose="00000500000000000000" pitchFamily="2" charset="-18"/>
              </a:rPr>
              <a:t> (Directory of Open Access </a:t>
            </a:r>
            <a:r>
              <a:rPr lang="pl-PL" sz="2400" dirty="0" err="1">
                <a:effectLst/>
                <a:latin typeface="Poppins" panose="00000500000000000000" pitchFamily="2" charset="-18"/>
                <a:cs typeface="Poppins" panose="00000500000000000000" pitchFamily="2" charset="-18"/>
              </a:rPr>
              <a:t>Journals</a:t>
            </a:r>
            <a:r>
              <a:rPr lang="pl-PL" sz="2400" dirty="0">
                <a:effectLst/>
                <a:latin typeface="Poppins" panose="00000500000000000000" pitchFamily="2" charset="-18"/>
                <a:cs typeface="Poppins" panose="00000500000000000000" pitchFamily="2" charset="-18"/>
              </a:rPr>
              <a:t>) pozwala na wyszukiwanie otwartych, recenzowanych czasopism naukowych z całego świata.</a:t>
            </a:r>
          </a:p>
          <a:p>
            <a:endParaRPr lang="pl-PL" sz="2400" dirty="0">
              <a:effectLst/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r>
              <a:rPr lang="pl-PL" sz="2400" dirty="0">
                <a:effectLst/>
                <a:latin typeface="Poppins" panose="00000500000000000000" pitchFamily="2" charset="-18"/>
                <a:cs typeface="Poppins" panose="00000500000000000000" pitchFamily="2" charset="-18"/>
              </a:rPr>
              <a:t>Indeksuje ponad 21 tysięcy czasopism ze 136 krajów. Prawie 14 tysięcy z nich to czasopisma diamentowe (bez opłat APC).</a:t>
            </a:r>
          </a:p>
          <a:p>
            <a:pPr>
              <a:lnSpc>
                <a:spcPct val="150000"/>
              </a:lnSpc>
            </a:pPr>
            <a:endParaRPr lang="pl-PL" sz="3200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Poppins"/>
              <a:cs typeface="Poppins" panose="00000500000000000000" pitchFamily="2" charset="-18"/>
              <a:sym typeface="Poppins"/>
            </a:endParaRP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81441A2A-92C2-D31D-C720-34EB862C5E0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2509" y="322055"/>
            <a:ext cx="3705001" cy="82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266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3D9D507-A70A-56FC-13BD-5F66D3A8C7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FF2B5EF4-FFF2-40B4-BE49-F238E27FC236}">
                <a16:creationId xmlns:a16="http://schemas.microsoft.com/office/drawing/2014/main" id="{74A3F549-D495-9ABB-1689-AF5F46B6B33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2509" y="395161"/>
            <a:ext cx="17402982" cy="9548939"/>
          </a:xfrm>
          <a:custGeom>
            <a:avLst/>
            <a:gdLst/>
            <a:ahLst/>
            <a:cxnLst/>
            <a:rect l="l" t="t" r="r" b="b"/>
            <a:pathLst>
              <a:path w="5882622" h="3245840">
                <a:moveTo>
                  <a:pt x="0" y="0"/>
                </a:moveTo>
                <a:lnTo>
                  <a:pt x="5882622" y="0"/>
                </a:lnTo>
                <a:lnTo>
                  <a:pt x="5882622" y="3245840"/>
                </a:lnTo>
                <a:lnTo>
                  <a:pt x="0" y="3245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pl-PL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BA50EA5C-672E-4AEF-CA8A-F13754CEE7F1}"/>
              </a:ext>
            </a:extLst>
          </p:cNvPr>
          <p:cNvSpPr/>
          <p:nvPr/>
        </p:nvSpPr>
        <p:spPr>
          <a:xfrm>
            <a:off x="0" y="7085484"/>
            <a:ext cx="3201516" cy="3201516"/>
          </a:xfrm>
          <a:custGeom>
            <a:avLst/>
            <a:gdLst/>
            <a:ahLst/>
            <a:cxnLst/>
            <a:rect l="l" t="t" r="r" b="b"/>
            <a:pathLst>
              <a:path w="3201516" h="3201516">
                <a:moveTo>
                  <a:pt x="0" y="0"/>
                </a:moveTo>
                <a:lnTo>
                  <a:pt x="3201516" y="0"/>
                </a:lnTo>
                <a:lnTo>
                  <a:pt x="3201516" y="3201516"/>
                </a:lnTo>
                <a:lnTo>
                  <a:pt x="0" y="32015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544D5A4B-B7B1-637A-A5B7-01EF6C1AC77D}"/>
              </a:ext>
            </a:extLst>
          </p:cNvPr>
          <p:cNvSpPr/>
          <p:nvPr/>
        </p:nvSpPr>
        <p:spPr>
          <a:xfrm flipH="1" flipV="1">
            <a:off x="14757821" y="-9525"/>
            <a:ext cx="3530179" cy="3530179"/>
          </a:xfrm>
          <a:custGeom>
            <a:avLst/>
            <a:gdLst/>
            <a:ahLst/>
            <a:cxnLst/>
            <a:rect l="l" t="t" r="r" b="b"/>
            <a:pathLst>
              <a:path w="3530179" h="3530179">
                <a:moveTo>
                  <a:pt x="3530179" y="3530179"/>
                </a:moveTo>
                <a:lnTo>
                  <a:pt x="0" y="3530179"/>
                </a:lnTo>
                <a:lnTo>
                  <a:pt x="0" y="0"/>
                </a:lnTo>
                <a:lnTo>
                  <a:pt x="3530179" y="0"/>
                </a:lnTo>
                <a:lnTo>
                  <a:pt x="3530179" y="3530179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D0478214-4E50-0709-B51D-06E065F6AD5D}"/>
              </a:ext>
            </a:extLst>
          </p:cNvPr>
          <p:cNvSpPr/>
          <p:nvPr/>
        </p:nvSpPr>
        <p:spPr>
          <a:xfrm rot="5400000" flipH="1" flipV="1">
            <a:off x="14757821" y="6411159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5DF386DB-60F3-8695-6CDD-C0E8A80D1361}"/>
              </a:ext>
            </a:extLst>
          </p:cNvPr>
          <p:cNvSpPr/>
          <p:nvPr/>
        </p:nvSpPr>
        <p:spPr>
          <a:xfrm rot="-5400000" flipH="1" flipV="1">
            <a:off x="-523019" y="-509660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16" name="Group 16">
            <a:extLst>
              <a:ext uri="{FF2B5EF4-FFF2-40B4-BE49-F238E27FC236}">
                <a16:creationId xmlns:a16="http://schemas.microsoft.com/office/drawing/2014/main" id="{5FACCD72-20D6-A1BB-CB62-594ED03589A7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5589889" y="9169319"/>
            <a:ext cx="2920820" cy="738533"/>
            <a:chOff x="0" y="0"/>
            <a:chExt cx="1422665" cy="378090"/>
          </a:xfrm>
        </p:grpSpPr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6232A636-D5C6-BB72-84BC-DE30AD4964A8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422665" cy="378090"/>
            </a:xfrm>
            <a:custGeom>
              <a:avLst/>
              <a:gdLst/>
              <a:ahLst/>
              <a:cxnLst/>
              <a:rect l="l" t="t" r="r" b="b"/>
              <a:pathLst>
                <a:path w="1422665" h="378090">
                  <a:moveTo>
                    <a:pt x="0" y="0"/>
                  </a:moveTo>
                  <a:lnTo>
                    <a:pt x="1422665" y="0"/>
                  </a:lnTo>
                  <a:lnTo>
                    <a:pt x="1422665" y="378090"/>
                  </a:lnTo>
                  <a:lnTo>
                    <a:pt x="0" y="3780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18" name="TextBox 18">
              <a:extLst>
                <a:ext uri="{FF2B5EF4-FFF2-40B4-BE49-F238E27FC236}">
                  <a16:creationId xmlns:a16="http://schemas.microsoft.com/office/drawing/2014/main" id="{62BDC8FD-0E99-BF2F-0806-05E9B3FC0404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9525"/>
              <a:ext cx="1422665" cy="387615"/>
            </a:xfrm>
            <a:prstGeom prst="rect">
              <a:avLst/>
            </a:prstGeom>
          </p:spPr>
          <p:txBody>
            <a:bodyPr lIns="26891" tIns="26891" rIns="26891" bIns="26891" rtlCol="0" anchor="ctr"/>
            <a:lstStyle/>
            <a:p>
              <a:pPr algn="ctr">
                <a:lnSpc>
                  <a:spcPts val="1561"/>
                </a:lnSpc>
              </a:pPr>
              <a:endParaRPr/>
            </a:p>
          </p:txBody>
        </p:sp>
      </p:grpSp>
      <p:sp>
        <p:nvSpPr>
          <p:cNvPr id="19" name="TextBox 19">
            <a:extLst>
              <a:ext uri="{FF2B5EF4-FFF2-40B4-BE49-F238E27FC236}">
                <a16:creationId xmlns:a16="http://schemas.microsoft.com/office/drawing/2014/main" id="{D84A3CD0-B1DB-C604-CD7C-50CA5EB3422F}"/>
              </a:ext>
            </a:extLst>
          </p:cNvPr>
          <p:cNvSpPr txBox="1"/>
          <p:nvPr/>
        </p:nvSpPr>
        <p:spPr>
          <a:xfrm>
            <a:off x="15827937" y="9407711"/>
            <a:ext cx="2337760" cy="261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24"/>
              </a:lnSpc>
              <a:spcBef>
                <a:spcPct val="0"/>
              </a:spcBef>
            </a:pPr>
            <a:r>
              <a:rPr lang="en-US" sz="1800" spc="-89" dirty="0">
                <a:solidFill>
                  <a:srgbClr val="F1A33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bg.uek.krakow.pl</a:t>
            </a:r>
          </a:p>
        </p:txBody>
      </p:sp>
      <p:sp>
        <p:nvSpPr>
          <p:cNvPr id="20" name="TextBox 20">
            <a:extLst>
              <a:ext uri="{FF2B5EF4-FFF2-40B4-BE49-F238E27FC236}">
                <a16:creationId xmlns:a16="http://schemas.microsoft.com/office/drawing/2014/main" id="{8BCA766A-8162-BBB0-6300-156CE6C6E41A}"/>
              </a:ext>
            </a:extLst>
          </p:cNvPr>
          <p:cNvSpPr txBox="1"/>
          <p:nvPr/>
        </p:nvSpPr>
        <p:spPr>
          <a:xfrm>
            <a:off x="1600758" y="1582815"/>
            <a:ext cx="5594323" cy="10041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249"/>
              </a:lnSpc>
              <a:spcBef>
                <a:spcPct val="0"/>
              </a:spcBef>
            </a:pPr>
            <a:r>
              <a:rPr lang="pl-PL" sz="60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Plan spotkania</a:t>
            </a:r>
            <a:endParaRPr lang="en-US" sz="6000" b="1" spc="-349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League Spartan"/>
              <a:cs typeface="Poppins" panose="00000500000000000000" pitchFamily="2" charset="-18"/>
              <a:sym typeface="League Spartan"/>
            </a:endParaRPr>
          </a:p>
        </p:txBody>
      </p:sp>
      <p:sp>
        <p:nvSpPr>
          <p:cNvPr id="21" name="TextBox 21">
            <a:extLst>
              <a:ext uri="{FF2B5EF4-FFF2-40B4-BE49-F238E27FC236}">
                <a16:creationId xmlns:a16="http://schemas.microsoft.com/office/drawing/2014/main" id="{D70DD9BC-CE82-49E2-2FED-870DA447A61F}"/>
              </a:ext>
            </a:extLst>
          </p:cNvPr>
          <p:cNvSpPr txBox="1"/>
          <p:nvPr/>
        </p:nvSpPr>
        <p:spPr>
          <a:xfrm>
            <a:off x="3486625" y="3392734"/>
            <a:ext cx="13152472" cy="437966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Otwarta Nauka i Plan 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Polityka Otwartego Dostępu Uniwersytetu Ekonomicznego w Krakowie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publikowanie w Open Access (droga złota i zielona)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polityka NCN – ścieżki publikacyjne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jak znaleźć odpowiednie czasopismo - narzędzia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czasopisma drapieżne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programy otwartego publikowania w UEK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licencje Creative </a:t>
            </a:r>
            <a:r>
              <a:rPr lang="pl-PL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Commons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5AC8D721-B3A6-8C6B-D560-1ABE3989253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2509" y="322055"/>
            <a:ext cx="3705001" cy="82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19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08E05CA-6C7F-81AA-2850-B9BFEAF90C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FF2B5EF4-FFF2-40B4-BE49-F238E27FC236}">
                <a16:creationId xmlns:a16="http://schemas.microsoft.com/office/drawing/2014/main" id="{0783A4F6-2052-FBD0-62D5-5702B96F3C1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2509" y="395161"/>
            <a:ext cx="17402982" cy="9548939"/>
          </a:xfrm>
          <a:custGeom>
            <a:avLst/>
            <a:gdLst/>
            <a:ahLst/>
            <a:cxnLst/>
            <a:rect l="l" t="t" r="r" b="b"/>
            <a:pathLst>
              <a:path w="5882622" h="3245840">
                <a:moveTo>
                  <a:pt x="0" y="0"/>
                </a:moveTo>
                <a:lnTo>
                  <a:pt x="5882622" y="0"/>
                </a:lnTo>
                <a:lnTo>
                  <a:pt x="5882622" y="3245840"/>
                </a:lnTo>
                <a:lnTo>
                  <a:pt x="0" y="3245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pl-PL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28F0123F-FBBB-69E7-C265-375A7687B085}"/>
              </a:ext>
            </a:extLst>
          </p:cNvPr>
          <p:cNvSpPr/>
          <p:nvPr/>
        </p:nvSpPr>
        <p:spPr>
          <a:xfrm>
            <a:off x="0" y="7085484"/>
            <a:ext cx="3201516" cy="3201516"/>
          </a:xfrm>
          <a:custGeom>
            <a:avLst/>
            <a:gdLst/>
            <a:ahLst/>
            <a:cxnLst/>
            <a:rect l="l" t="t" r="r" b="b"/>
            <a:pathLst>
              <a:path w="3201516" h="3201516">
                <a:moveTo>
                  <a:pt x="0" y="0"/>
                </a:moveTo>
                <a:lnTo>
                  <a:pt x="3201516" y="0"/>
                </a:lnTo>
                <a:lnTo>
                  <a:pt x="3201516" y="3201516"/>
                </a:lnTo>
                <a:lnTo>
                  <a:pt x="0" y="32015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98E0224B-B59E-4E4F-4491-9AB2D8D62FE1}"/>
              </a:ext>
            </a:extLst>
          </p:cNvPr>
          <p:cNvSpPr/>
          <p:nvPr/>
        </p:nvSpPr>
        <p:spPr>
          <a:xfrm flipH="1" flipV="1">
            <a:off x="14757821" y="-9525"/>
            <a:ext cx="3530179" cy="3530179"/>
          </a:xfrm>
          <a:custGeom>
            <a:avLst/>
            <a:gdLst/>
            <a:ahLst/>
            <a:cxnLst/>
            <a:rect l="l" t="t" r="r" b="b"/>
            <a:pathLst>
              <a:path w="3530179" h="3530179">
                <a:moveTo>
                  <a:pt x="3530179" y="3530179"/>
                </a:moveTo>
                <a:lnTo>
                  <a:pt x="0" y="3530179"/>
                </a:lnTo>
                <a:lnTo>
                  <a:pt x="0" y="0"/>
                </a:lnTo>
                <a:lnTo>
                  <a:pt x="3530179" y="0"/>
                </a:lnTo>
                <a:lnTo>
                  <a:pt x="3530179" y="3530179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CA4C7F94-C31E-8521-D575-EE908DBAE2F9}"/>
              </a:ext>
            </a:extLst>
          </p:cNvPr>
          <p:cNvSpPr/>
          <p:nvPr/>
        </p:nvSpPr>
        <p:spPr>
          <a:xfrm rot="5400000" flipH="1" flipV="1">
            <a:off x="14757821" y="6411159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F5707139-603A-606A-712C-3E6DCCAAC1B2}"/>
              </a:ext>
            </a:extLst>
          </p:cNvPr>
          <p:cNvSpPr/>
          <p:nvPr/>
        </p:nvSpPr>
        <p:spPr>
          <a:xfrm rot="-5400000" flipH="1" flipV="1">
            <a:off x="-523019" y="-509660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16" name="Group 16">
            <a:extLst>
              <a:ext uri="{FF2B5EF4-FFF2-40B4-BE49-F238E27FC236}">
                <a16:creationId xmlns:a16="http://schemas.microsoft.com/office/drawing/2014/main" id="{37F8A3ED-30B8-87DB-297D-5568C1EACFBC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5589889" y="9169319"/>
            <a:ext cx="2920820" cy="738533"/>
            <a:chOff x="0" y="0"/>
            <a:chExt cx="1422665" cy="378090"/>
          </a:xfrm>
        </p:grpSpPr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76ABDFE2-FD5E-5A09-222B-2FD73BBEE2CD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422665" cy="378090"/>
            </a:xfrm>
            <a:custGeom>
              <a:avLst/>
              <a:gdLst/>
              <a:ahLst/>
              <a:cxnLst/>
              <a:rect l="l" t="t" r="r" b="b"/>
              <a:pathLst>
                <a:path w="1422665" h="378090">
                  <a:moveTo>
                    <a:pt x="0" y="0"/>
                  </a:moveTo>
                  <a:lnTo>
                    <a:pt x="1422665" y="0"/>
                  </a:lnTo>
                  <a:lnTo>
                    <a:pt x="1422665" y="378090"/>
                  </a:lnTo>
                  <a:lnTo>
                    <a:pt x="0" y="3780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18" name="TextBox 18">
              <a:extLst>
                <a:ext uri="{FF2B5EF4-FFF2-40B4-BE49-F238E27FC236}">
                  <a16:creationId xmlns:a16="http://schemas.microsoft.com/office/drawing/2014/main" id="{48FB23B5-AE5E-81E2-631E-EB7D3DFA0149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9525"/>
              <a:ext cx="1422665" cy="387615"/>
            </a:xfrm>
            <a:prstGeom prst="rect">
              <a:avLst/>
            </a:prstGeom>
          </p:spPr>
          <p:txBody>
            <a:bodyPr lIns="26891" tIns="26891" rIns="26891" bIns="26891" rtlCol="0" anchor="ctr"/>
            <a:lstStyle/>
            <a:p>
              <a:pPr algn="ctr">
                <a:lnSpc>
                  <a:spcPts val="1561"/>
                </a:lnSpc>
              </a:pPr>
              <a:endParaRPr/>
            </a:p>
          </p:txBody>
        </p:sp>
      </p:grpSp>
      <p:sp>
        <p:nvSpPr>
          <p:cNvPr id="19" name="TextBox 19">
            <a:extLst>
              <a:ext uri="{FF2B5EF4-FFF2-40B4-BE49-F238E27FC236}">
                <a16:creationId xmlns:a16="http://schemas.microsoft.com/office/drawing/2014/main" id="{FDD22E55-E4DC-F37D-A2F7-3AE3C91F0624}"/>
              </a:ext>
            </a:extLst>
          </p:cNvPr>
          <p:cNvSpPr txBox="1"/>
          <p:nvPr/>
        </p:nvSpPr>
        <p:spPr>
          <a:xfrm>
            <a:off x="15827937" y="9407711"/>
            <a:ext cx="2337760" cy="261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24"/>
              </a:lnSpc>
              <a:spcBef>
                <a:spcPct val="0"/>
              </a:spcBef>
            </a:pPr>
            <a:r>
              <a:rPr lang="en-US" sz="1800" spc="-89" dirty="0">
                <a:solidFill>
                  <a:srgbClr val="F1A33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bg.uek.krakow.pl</a:t>
            </a:r>
          </a:p>
        </p:txBody>
      </p:sp>
      <p:sp>
        <p:nvSpPr>
          <p:cNvPr id="20" name="TextBox 20">
            <a:extLst>
              <a:ext uri="{FF2B5EF4-FFF2-40B4-BE49-F238E27FC236}">
                <a16:creationId xmlns:a16="http://schemas.microsoft.com/office/drawing/2014/main" id="{EAC27B26-3617-A879-B2DD-75AA0A07DF2A}"/>
              </a:ext>
            </a:extLst>
          </p:cNvPr>
          <p:cNvSpPr txBox="1"/>
          <p:nvPr/>
        </p:nvSpPr>
        <p:spPr>
          <a:xfrm>
            <a:off x="1524000" y="1549631"/>
            <a:ext cx="16078199" cy="205569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8249"/>
              </a:lnSpc>
              <a:spcBef>
                <a:spcPct val="0"/>
              </a:spcBef>
            </a:pPr>
            <a:r>
              <a:rPr lang="pl-PL" sz="60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Przydatne narzędzia: </a:t>
            </a:r>
          </a:p>
          <a:p>
            <a:pPr>
              <a:lnSpc>
                <a:spcPts val="8249"/>
              </a:lnSpc>
              <a:spcBef>
                <a:spcPct val="0"/>
              </a:spcBef>
            </a:pPr>
            <a:r>
              <a:rPr lang="pl-PL" sz="6000" b="1" spc="-349" dirty="0" err="1">
                <a:solidFill>
                  <a:srgbClr val="F1A336"/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Clarivate</a:t>
            </a:r>
            <a:r>
              <a:rPr lang="pl-PL" sz="6000" b="1" spc="-349" dirty="0">
                <a:solidFill>
                  <a:srgbClr val="F1A336"/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 Master </a:t>
            </a:r>
            <a:r>
              <a:rPr lang="pl-PL" sz="6000" b="1" spc="-349" dirty="0" err="1">
                <a:solidFill>
                  <a:srgbClr val="F1A336"/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Journal</a:t>
            </a:r>
            <a:r>
              <a:rPr lang="pl-PL" sz="6000" b="1" spc="-349" dirty="0">
                <a:solidFill>
                  <a:srgbClr val="F1A336"/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 List (Web of Science)</a:t>
            </a:r>
            <a:endParaRPr lang="en-US" sz="6000" b="1" spc="-349" dirty="0">
              <a:solidFill>
                <a:srgbClr val="F1A336"/>
              </a:solidFill>
              <a:latin typeface="Poppins" panose="00000500000000000000" pitchFamily="2" charset="-18"/>
              <a:ea typeface="League Spartan"/>
              <a:cs typeface="Poppins" panose="00000500000000000000" pitchFamily="2" charset="-18"/>
              <a:sym typeface="League Spartan"/>
            </a:endParaRPr>
          </a:p>
        </p:txBody>
      </p:sp>
      <p:sp>
        <p:nvSpPr>
          <p:cNvPr id="21" name="TextBox 21">
            <a:extLst>
              <a:ext uri="{FF2B5EF4-FFF2-40B4-BE49-F238E27FC236}">
                <a16:creationId xmlns:a16="http://schemas.microsoft.com/office/drawing/2014/main" id="{19C28077-E22D-5328-FB58-C2B1A4D1C949}"/>
              </a:ext>
            </a:extLst>
          </p:cNvPr>
          <p:cNvSpPr txBox="1"/>
          <p:nvPr/>
        </p:nvSpPr>
        <p:spPr>
          <a:xfrm>
            <a:off x="2095500" y="4005099"/>
            <a:ext cx="14097000" cy="493365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</a:rPr>
              <a:t>W ramach bazy Web of Science dostępne jest narzędzie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  <a:hlinkClick r:id="rId7"/>
              </a:rPr>
              <a:t>Master </a:t>
            </a:r>
            <a:r>
              <a:rPr lang="pl-PL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  <a:hlinkClick r:id="rId7"/>
              </a:rPr>
              <a:t>Journal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  <a:hlinkClick r:id="rId7"/>
              </a:rPr>
              <a:t> List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</a:rPr>
              <a:t>. Po kliknięciu w przycisk </a:t>
            </a:r>
            <a:r>
              <a:rPr lang="pl-PL" sz="24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</a:rPr>
              <a:t>Match</a:t>
            </a:r>
            <a:r>
              <a:rPr lang="pl-PL" sz="24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</a:rPr>
              <a:t> </a:t>
            </a:r>
            <a:r>
              <a:rPr lang="pl-PL" sz="24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</a:rPr>
              <a:t>manuscript</a:t>
            </a:r>
            <a:r>
              <a:rPr lang="pl-PL" sz="24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</a:rPr>
              <a:t>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</a:rPr>
              <a:t>można podać tytuł i abstrakt swojego tekstu i zobaczyć jakie czasopisma zostaną zaproponowane jako potencjalne miejsce publikacji. </a:t>
            </a:r>
          </a:p>
          <a:p>
            <a:pPr>
              <a:lnSpc>
                <a:spcPct val="150000"/>
              </a:lnSpc>
            </a:pP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Poppins"/>
              <a:cs typeface="Poppins" panose="00000500000000000000" pitchFamily="2" charset="-18"/>
              <a:sym typeface="Poppins"/>
            </a:endParaRPr>
          </a:p>
          <a:p>
            <a:pPr>
              <a:lnSpc>
                <a:spcPct val="150000"/>
              </a:lnSpc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</a:rPr>
              <a:t>Prezentowane są czasopisma z różnych wydawnictw.</a:t>
            </a:r>
          </a:p>
          <a:p>
            <a:pPr>
              <a:lnSpc>
                <a:spcPct val="150000"/>
              </a:lnSpc>
            </a:pP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Poppins"/>
              <a:cs typeface="Poppins" panose="00000500000000000000" pitchFamily="2" charset="-18"/>
              <a:sym typeface="Poppins"/>
            </a:endParaRPr>
          </a:p>
          <a:p>
            <a:pPr>
              <a:lnSpc>
                <a:spcPct val="150000"/>
              </a:lnSpc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</a:rPr>
              <a:t>Do korzystania z serwisu konieczne jest założenie darmowego konta i logowanie za jego pomocą. Jeśli użytkownik ma już konto w Web of Science, to będzie działać również z Master </a:t>
            </a:r>
            <a:r>
              <a:rPr lang="pl-PL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</a:rPr>
              <a:t>Journal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</a:rPr>
              <a:t> List.</a:t>
            </a: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8047F68E-F03D-C588-42DE-0875AAFB699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2509" y="322055"/>
            <a:ext cx="3705001" cy="82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9327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0142112-0A55-4B82-ED76-9A690483D4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FF2B5EF4-FFF2-40B4-BE49-F238E27FC236}">
                <a16:creationId xmlns:a16="http://schemas.microsoft.com/office/drawing/2014/main" id="{A5632592-3F19-7C22-4E25-3BC56A00D0D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2509" y="395161"/>
            <a:ext cx="17402982" cy="9548939"/>
          </a:xfrm>
          <a:custGeom>
            <a:avLst/>
            <a:gdLst/>
            <a:ahLst/>
            <a:cxnLst/>
            <a:rect l="l" t="t" r="r" b="b"/>
            <a:pathLst>
              <a:path w="5882622" h="3245840">
                <a:moveTo>
                  <a:pt x="0" y="0"/>
                </a:moveTo>
                <a:lnTo>
                  <a:pt x="5882622" y="0"/>
                </a:lnTo>
                <a:lnTo>
                  <a:pt x="5882622" y="3245840"/>
                </a:lnTo>
                <a:lnTo>
                  <a:pt x="0" y="3245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pl-PL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8F4988A8-3CFD-E120-B212-456F3C70E5E6}"/>
              </a:ext>
            </a:extLst>
          </p:cNvPr>
          <p:cNvSpPr/>
          <p:nvPr/>
        </p:nvSpPr>
        <p:spPr>
          <a:xfrm>
            <a:off x="0" y="7085484"/>
            <a:ext cx="3201516" cy="3201516"/>
          </a:xfrm>
          <a:custGeom>
            <a:avLst/>
            <a:gdLst/>
            <a:ahLst/>
            <a:cxnLst/>
            <a:rect l="l" t="t" r="r" b="b"/>
            <a:pathLst>
              <a:path w="3201516" h="3201516">
                <a:moveTo>
                  <a:pt x="0" y="0"/>
                </a:moveTo>
                <a:lnTo>
                  <a:pt x="3201516" y="0"/>
                </a:lnTo>
                <a:lnTo>
                  <a:pt x="3201516" y="3201516"/>
                </a:lnTo>
                <a:lnTo>
                  <a:pt x="0" y="32015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4146E587-A459-09DE-2AF3-D72C8511F62F}"/>
              </a:ext>
            </a:extLst>
          </p:cNvPr>
          <p:cNvSpPr/>
          <p:nvPr/>
        </p:nvSpPr>
        <p:spPr>
          <a:xfrm flipH="1" flipV="1">
            <a:off x="14757821" y="-9525"/>
            <a:ext cx="3530179" cy="3530179"/>
          </a:xfrm>
          <a:custGeom>
            <a:avLst/>
            <a:gdLst/>
            <a:ahLst/>
            <a:cxnLst/>
            <a:rect l="l" t="t" r="r" b="b"/>
            <a:pathLst>
              <a:path w="3530179" h="3530179">
                <a:moveTo>
                  <a:pt x="3530179" y="3530179"/>
                </a:moveTo>
                <a:lnTo>
                  <a:pt x="0" y="3530179"/>
                </a:lnTo>
                <a:lnTo>
                  <a:pt x="0" y="0"/>
                </a:lnTo>
                <a:lnTo>
                  <a:pt x="3530179" y="0"/>
                </a:lnTo>
                <a:lnTo>
                  <a:pt x="3530179" y="3530179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376F3F78-95EF-0F94-92D4-92669F3A5535}"/>
              </a:ext>
            </a:extLst>
          </p:cNvPr>
          <p:cNvSpPr/>
          <p:nvPr/>
        </p:nvSpPr>
        <p:spPr>
          <a:xfrm rot="5400000" flipH="1" flipV="1">
            <a:off x="14757821" y="6411159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D5DC82C8-FA39-CA51-841D-9A595785E1CC}"/>
              </a:ext>
            </a:extLst>
          </p:cNvPr>
          <p:cNvSpPr/>
          <p:nvPr/>
        </p:nvSpPr>
        <p:spPr>
          <a:xfrm rot="-5400000" flipH="1" flipV="1">
            <a:off x="-523019" y="-509660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16" name="Group 16">
            <a:extLst>
              <a:ext uri="{FF2B5EF4-FFF2-40B4-BE49-F238E27FC236}">
                <a16:creationId xmlns:a16="http://schemas.microsoft.com/office/drawing/2014/main" id="{571700E0-9FB8-39D7-923B-2F876C26B44A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5589889" y="9169319"/>
            <a:ext cx="2920820" cy="738533"/>
            <a:chOff x="0" y="0"/>
            <a:chExt cx="1422665" cy="378090"/>
          </a:xfrm>
        </p:grpSpPr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A940BDB4-730D-FBCD-6465-646EEA355271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422665" cy="378090"/>
            </a:xfrm>
            <a:custGeom>
              <a:avLst/>
              <a:gdLst/>
              <a:ahLst/>
              <a:cxnLst/>
              <a:rect l="l" t="t" r="r" b="b"/>
              <a:pathLst>
                <a:path w="1422665" h="378090">
                  <a:moveTo>
                    <a:pt x="0" y="0"/>
                  </a:moveTo>
                  <a:lnTo>
                    <a:pt x="1422665" y="0"/>
                  </a:lnTo>
                  <a:lnTo>
                    <a:pt x="1422665" y="378090"/>
                  </a:lnTo>
                  <a:lnTo>
                    <a:pt x="0" y="3780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18" name="TextBox 18">
              <a:extLst>
                <a:ext uri="{FF2B5EF4-FFF2-40B4-BE49-F238E27FC236}">
                  <a16:creationId xmlns:a16="http://schemas.microsoft.com/office/drawing/2014/main" id="{BC7823EA-DC48-152D-87F6-05530F7EF1F0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9525"/>
              <a:ext cx="1422665" cy="387615"/>
            </a:xfrm>
            <a:prstGeom prst="rect">
              <a:avLst/>
            </a:prstGeom>
          </p:spPr>
          <p:txBody>
            <a:bodyPr lIns="26891" tIns="26891" rIns="26891" bIns="26891" rtlCol="0" anchor="ctr"/>
            <a:lstStyle/>
            <a:p>
              <a:pPr algn="ctr">
                <a:lnSpc>
                  <a:spcPts val="1561"/>
                </a:lnSpc>
              </a:pPr>
              <a:endParaRPr/>
            </a:p>
          </p:txBody>
        </p:sp>
      </p:grpSp>
      <p:sp>
        <p:nvSpPr>
          <p:cNvPr id="19" name="TextBox 19">
            <a:extLst>
              <a:ext uri="{FF2B5EF4-FFF2-40B4-BE49-F238E27FC236}">
                <a16:creationId xmlns:a16="http://schemas.microsoft.com/office/drawing/2014/main" id="{D9968FC7-87BB-864B-29F0-E28B310EFB2E}"/>
              </a:ext>
            </a:extLst>
          </p:cNvPr>
          <p:cNvSpPr txBox="1"/>
          <p:nvPr/>
        </p:nvSpPr>
        <p:spPr>
          <a:xfrm>
            <a:off x="15827937" y="9407711"/>
            <a:ext cx="2337760" cy="261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24"/>
              </a:lnSpc>
              <a:spcBef>
                <a:spcPct val="0"/>
              </a:spcBef>
            </a:pPr>
            <a:r>
              <a:rPr lang="en-US" sz="1800" spc="-89" dirty="0">
                <a:solidFill>
                  <a:srgbClr val="F1A33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bg.uek.krakow.pl</a:t>
            </a:r>
          </a:p>
        </p:txBody>
      </p:sp>
      <p:sp>
        <p:nvSpPr>
          <p:cNvPr id="20" name="TextBox 20">
            <a:extLst>
              <a:ext uri="{FF2B5EF4-FFF2-40B4-BE49-F238E27FC236}">
                <a16:creationId xmlns:a16="http://schemas.microsoft.com/office/drawing/2014/main" id="{6B6961C7-FE65-1084-EAEA-5204B1D68E15}"/>
              </a:ext>
            </a:extLst>
          </p:cNvPr>
          <p:cNvSpPr txBox="1"/>
          <p:nvPr/>
        </p:nvSpPr>
        <p:spPr>
          <a:xfrm>
            <a:off x="1524000" y="1549631"/>
            <a:ext cx="16078199" cy="201260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8249"/>
              </a:lnSpc>
              <a:spcBef>
                <a:spcPct val="0"/>
              </a:spcBef>
            </a:pPr>
            <a:r>
              <a:rPr lang="pl-PL" sz="60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Przydatne narzędzia: </a:t>
            </a:r>
          </a:p>
          <a:p>
            <a:pPr>
              <a:lnSpc>
                <a:spcPts val="8249"/>
              </a:lnSpc>
              <a:spcBef>
                <a:spcPct val="0"/>
              </a:spcBef>
            </a:pPr>
            <a:r>
              <a:rPr lang="pl-PL" sz="4800" b="1" spc="-349" dirty="0">
                <a:solidFill>
                  <a:srgbClr val="F1A336"/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wyszukiwarki czasopism poszczególnych wydawców</a:t>
            </a:r>
            <a:endParaRPr lang="en-US" sz="4800" b="1" spc="-349" dirty="0">
              <a:solidFill>
                <a:srgbClr val="F1A336"/>
              </a:solidFill>
              <a:latin typeface="Poppins" panose="00000500000000000000" pitchFamily="2" charset="-18"/>
              <a:ea typeface="League Spartan"/>
              <a:cs typeface="Poppins" panose="00000500000000000000" pitchFamily="2" charset="-18"/>
              <a:sym typeface="League Spartan"/>
            </a:endParaRPr>
          </a:p>
        </p:txBody>
      </p:sp>
      <p:sp>
        <p:nvSpPr>
          <p:cNvPr id="21" name="TextBox 21">
            <a:extLst>
              <a:ext uri="{FF2B5EF4-FFF2-40B4-BE49-F238E27FC236}">
                <a16:creationId xmlns:a16="http://schemas.microsoft.com/office/drawing/2014/main" id="{0CA3948D-9FBA-C209-9999-DE86A4502A12}"/>
              </a:ext>
            </a:extLst>
          </p:cNvPr>
          <p:cNvSpPr txBox="1"/>
          <p:nvPr/>
        </p:nvSpPr>
        <p:spPr>
          <a:xfrm>
            <a:off x="3969746" y="3959360"/>
            <a:ext cx="14097000" cy="507215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200000"/>
              </a:lnSpc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  <a:hlinkClick r:id="rId7"/>
              </a:rPr>
              <a:t>ELSEVIER </a:t>
            </a:r>
            <a:r>
              <a:rPr lang="pl-PL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  <a:hlinkClick r:id="rId7"/>
              </a:rPr>
              <a:t>Journal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  <a:hlinkClick r:id="rId7"/>
              </a:rPr>
              <a:t> Finder</a:t>
            </a: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Poppins"/>
              <a:cs typeface="Poppins" panose="00000500000000000000" pitchFamily="2" charset="-18"/>
              <a:sym typeface="Poppins"/>
            </a:endParaRPr>
          </a:p>
          <a:p>
            <a:pPr>
              <a:lnSpc>
                <a:spcPct val="200000"/>
              </a:lnSpc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  <a:hlinkClick r:id="rId8"/>
              </a:rPr>
              <a:t>Springer </a:t>
            </a:r>
            <a:r>
              <a:rPr lang="pl-PL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  <a:hlinkClick r:id="rId8"/>
              </a:rPr>
              <a:t>Journal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  <a:hlinkClick r:id="rId8"/>
              </a:rPr>
              <a:t> Finder</a:t>
            </a: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Poppins"/>
              <a:cs typeface="Poppins" panose="00000500000000000000" pitchFamily="2" charset="-18"/>
              <a:sym typeface="Poppins"/>
            </a:endParaRPr>
          </a:p>
          <a:p>
            <a:pPr>
              <a:lnSpc>
                <a:spcPct val="200000"/>
              </a:lnSpc>
            </a:pPr>
            <a:r>
              <a:rPr lang="pl-PL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  <a:hlinkClick r:id="rId9"/>
              </a:rPr>
              <a:t>Wiley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  <a:hlinkClick r:id="rId9"/>
              </a:rPr>
              <a:t> </a:t>
            </a:r>
            <a:r>
              <a:rPr lang="pl-PL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  <a:hlinkClick r:id="rId9"/>
              </a:rPr>
              <a:t>Journal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  <a:hlinkClick r:id="rId9"/>
              </a:rPr>
              <a:t> Finder</a:t>
            </a: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Poppins"/>
              <a:cs typeface="Poppins" panose="00000500000000000000" pitchFamily="2" charset="-18"/>
              <a:sym typeface="Poppins"/>
            </a:endParaRPr>
          </a:p>
          <a:p>
            <a:pPr>
              <a:lnSpc>
                <a:spcPct val="200000"/>
              </a:lnSpc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  <a:hlinkClick r:id="rId10"/>
              </a:rPr>
              <a:t>Taylor &amp; Francis </a:t>
            </a:r>
            <a:r>
              <a:rPr lang="pl-PL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  <a:hlinkClick r:id="rId10"/>
              </a:rPr>
              <a:t>Journal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  <a:hlinkClick r:id="rId10"/>
              </a:rPr>
              <a:t> </a:t>
            </a:r>
            <a:r>
              <a:rPr lang="pl-PL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  <a:hlinkClick r:id="rId10"/>
              </a:rPr>
              <a:t>Suggester</a:t>
            </a: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Poppins"/>
              <a:cs typeface="Poppins" panose="00000500000000000000" pitchFamily="2" charset="-18"/>
              <a:sym typeface="Poppins"/>
            </a:endParaRPr>
          </a:p>
          <a:p>
            <a:pPr>
              <a:lnSpc>
                <a:spcPct val="200000"/>
              </a:lnSpc>
            </a:pPr>
            <a:r>
              <a:rPr lang="pl-PL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  <a:hlinkClick r:id="rId11"/>
              </a:rPr>
              <a:t>Emerald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  <a:hlinkClick r:id="rId11"/>
              </a:rPr>
              <a:t> Publishing </a:t>
            </a:r>
            <a:r>
              <a:rPr lang="pl-PL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  <a:hlinkClick r:id="rId11"/>
              </a:rPr>
              <a:t>Journal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  <a:hlinkClick r:id="rId11"/>
              </a:rPr>
              <a:t> Finder</a:t>
            </a: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Poppins"/>
              <a:cs typeface="Poppins" panose="00000500000000000000" pitchFamily="2" charset="-18"/>
              <a:sym typeface="Poppins"/>
            </a:endParaRPr>
          </a:p>
          <a:p>
            <a:pPr>
              <a:lnSpc>
                <a:spcPct val="200000"/>
              </a:lnSpc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  <a:hlinkClick r:id="rId12"/>
              </a:rPr>
              <a:t>MDPI </a:t>
            </a:r>
            <a:r>
              <a:rPr lang="pl-PL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  <a:hlinkClick r:id="rId12"/>
              </a:rPr>
              <a:t>Journal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  <a:hlinkClick r:id="rId12"/>
              </a:rPr>
              <a:t> Finder</a:t>
            </a: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Poppins"/>
              <a:cs typeface="Poppins" panose="00000500000000000000" pitchFamily="2" charset="-18"/>
              <a:sym typeface="Poppins"/>
            </a:endParaRPr>
          </a:p>
          <a:p>
            <a:pPr>
              <a:lnSpc>
                <a:spcPct val="200000"/>
              </a:lnSpc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  <a:hlinkClick r:id="rId13"/>
              </a:rPr>
              <a:t>IEEE </a:t>
            </a:r>
            <a:r>
              <a:rPr lang="pl-PL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  <a:hlinkClick r:id="rId13"/>
              </a:rPr>
              <a:t>Publication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  <a:hlinkClick r:id="rId13"/>
              </a:rPr>
              <a:t> </a:t>
            </a:r>
            <a:r>
              <a:rPr lang="pl-PL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  <a:hlinkClick r:id="rId13"/>
              </a:rPr>
              <a:t>Recommender</a:t>
            </a: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Poppins"/>
              <a:cs typeface="Poppins" panose="00000500000000000000" pitchFamily="2" charset="-18"/>
              <a:sym typeface="Poppins"/>
            </a:endParaRP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072EAF79-E193-858D-350E-AEC61CE0B1E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42509" y="322055"/>
            <a:ext cx="3705001" cy="82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9431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0F9E25C-E13F-A51D-615B-46C6475553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FF2B5EF4-FFF2-40B4-BE49-F238E27FC236}">
                <a16:creationId xmlns:a16="http://schemas.microsoft.com/office/drawing/2014/main" id="{D0A89F41-1E7C-28FB-959A-A9296661202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2509" y="395161"/>
            <a:ext cx="17402982" cy="9548939"/>
          </a:xfrm>
          <a:custGeom>
            <a:avLst/>
            <a:gdLst/>
            <a:ahLst/>
            <a:cxnLst/>
            <a:rect l="l" t="t" r="r" b="b"/>
            <a:pathLst>
              <a:path w="5882622" h="3245840">
                <a:moveTo>
                  <a:pt x="0" y="0"/>
                </a:moveTo>
                <a:lnTo>
                  <a:pt x="5882622" y="0"/>
                </a:lnTo>
                <a:lnTo>
                  <a:pt x="5882622" y="3245840"/>
                </a:lnTo>
                <a:lnTo>
                  <a:pt x="0" y="3245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pl-PL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339E6630-BAE2-1AA3-8C01-915E9D6F1553}"/>
              </a:ext>
            </a:extLst>
          </p:cNvPr>
          <p:cNvSpPr/>
          <p:nvPr/>
        </p:nvSpPr>
        <p:spPr>
          <a:xfrm>
            <a:off x="0" y="7085484"/>
            <a:ext cx="3201516" cy="3201516"/>
          </a:xfrm>
          <a:custGeom>
            <a:avLst/>
            <a:gdLst/>
            <a:ahLst/>
            <a:cxnLst/>
            <a:rect l="l" t="t" r="r" b="b"/>
            <a:pathLst>
              <a:path w="3201516" h="3201516">
                <a:moveTo>
                  <a:pt x="0" y="0"/>
                </a:moveTo>
                <a:lnTo>
                  <a:pt x="3201516" y="0"/>
                </a:lnTo>
                <a:lnTo>
                  <a:pt x="3201516" y="3201516"/>
                </a:lnTo>
                <a:lnTo>
                  <a:pt x="0" y="32015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93A5CBA9-EDAA-4BD8-C5E9-F2622F33948B}"/>
              </a:ext>
            </a:extLst>
          </p:cNvPr>
          <p:cNvSpPr/>
          <p:nvPr/>
        </p:nvSpPr>
        <p:spPr>
          <a:xfrm flipH="1" flipV="1">
            <a:off x="14757821" y="-9525"/>
            <a:ext cx="3530179" cy="3530179"/>
          </a:xfrm>
          <a:custGeom>
            <a:avLst/>
            <a:gdLst/>
            <a:ahLst/>
            <a:cxnLst/>
            <a:rect l="l" t="t" r="r" b="b"/>
            <a:pathLst>
              <a:path w="3530179" h="3530179">
                <a:moveTo>
                  <a:pt x="3530179" y="3530179"/>
                </a:moveTo>
                <a:lnTo>
                  <a:pt x="0" y="3530179"/>
                </a:lnTo>
                <a:lnTo>
                  <a:pt x="0" y="0"/>
                </a:lnTo>
                <a:lnTo>
                  <a:pt x="3530179" y="0"/>
                </a:lnTo>
                <a:lnTo>
                  <a:pt x="3530179" y="3530179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4519065F-40F6-69D0-21F4-5579605F0E0A}"/>
              </a:ext>
            </a:extLst>
          </p:cNvPr>
          <p:cNvSpPr/>
          <p:nvPr/>
        </p:nvSpPr>
        <p:spPr>
          <a:xfrm rot="5400000" flipH="1" flipV="1">
            <a:off x="14757821" y="6411159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5B1C7F1A-D112-93FE-46F7-97EB5F4A5301}"/>
              </a:ext>
            </a:extLst>
          </p:cNvPr>
          <p:cNvSpPr/>
          <p:nvPr/>
        </p:nvSpPr>
        <p:spPr>
          <a:xfrm rot="-5400000" flipH="1" flipV="1">
            <a:off x="-523019" y="-509660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16" name="Group 16">
            <a:extLst>
              <a:ext uri="{FF2B5EF4-FFF2-40B4-BE49-F238E27FC236}">
                <a16:creationId xmlns:a16="http://schemas.microsoft.com/office/drawing/2014/main" id="{6AADAD4C-970F-4A87-B28A-DD48C3B14321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5589889" y="9169319"/>
            <a:ext cx="2920820" cy="738533"/>
            <a:chOff x="0" y="0"/>
            <a:chExt cx="1422665" cy="378090"/>
          </a:xfrm>
        </p:grpSpPr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E2BE90CE-D55A-5B21-7FD2-426AC3D0B89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422665" cy="378090"/>
            </a:xfrm>
            <a:custGeom>
              <a:avLst/>
              <a:gdLst/>
              <a:ahLst/>
              <a:cxnLst/>
              <a:rect l="l" t="t" r="r" b="b"/>
              <a:pathLst>
                <a:path w="1422665" h="378090">
                  <a:moveTo>
                    <a:pt x="0" y="0"/>
                  </a:moveTo>
                  <a:lnTo>
                    <a:pt x="1422665" y="0"/>
                  </a:lnTo>
                  <a:lnTo>
                    <a:pt x="1422665" y="378090"/>
                  </a:lnTo>
                  <a:lnTo>
                    <a:pt x="0" y="3780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18" name="TextBox 18">
              <a:extLst>
                <a:ext uri="{FF2B5EF4-FFF2-40B4-BE49-F238E27FC236}">
                  <a16:creationId xmlns:a16="http://schemas.microsoft.com/office/drawing/2014/main" id="{74428A0B-3E0E-8423-BF7C-FB34B62F09B9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9525"/>
              <a:ext cx="1422665" cy="387615"/>
            </a:xfrm>
            <a:prstGeom prst="rect">
              <a:avLst/>
            </a:prstGeom>
          </p:spPr>
          <p:txBody>
            <a:bodyPr lIns="26891" tIns="26891" rIns="26891" bIns="26891" rtlCol="0" anchor="ctr"/>
            <a:lstStyle/>
            <a:p>
              <a:pPr algn="ctr">
                <a:lnSpc>
                  <a:spcPts val="1561"/>
                </a:lnSpc>
              </a:pPr>
              <a:endParaRPr/>
            </a:p>
          </p:txBody>
        </p:sp>
      </p:grpSp>
      <p:sp>
        <p:nvSpPr>
          <p:cNvPr id="19" name="TextBox 19">
            <a:extLst>
              <a:ext uri="{FF2B5EF4-FFF2-40B4-BE49-F238E27FC236}">
                <a16:creationId xmlns:a16="http://schemas.microsoft.com/office/drawing/2014/main" id="{96267650-3C5A-0A8B-4EE7-8A195C82BA9E}"/>
              </a:ext>
            </a:extLst>
          </p:cNvPr>
          <p:cNvSpPr txBox="1"/>
          <p:nvPr/>
        </p:nvSpPr>
        <p:spPr>
          <a:xfrm>
            <a:off x="15827937" y="9407711"/>
            <a:ext cx="2337760" cy="261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24"/>
              </a:lnSpc>
              <a:spcBef>
                <a:spcPct val="0"/>
              </a:spcBef>
            </a:pPr>
            <a:r>
              <a:rPr lang="en-US" sz="1800" spc="-89" dirty="0">
                <a:solidFill>
                  <a:srgbClr val="F1A33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bg.uek.krakow.pl</a:t>
            </a:r>
          </a:p>
        </p:txBody>
      </p:sp>
      <p:sp>
        <p:nvSpPr>
          <p:cNvPr id="20" name="TextBox 20">
            <a:extLst>
              <a:ext uri="{FF2B5EF4-FFF2-40B4-BE49-F238E27FC236}">
                <a16:creationId xmlns:a16="http://schemas.microsoft.com/office/drawing/2014/main" id="{61AE387A-F8A3-3DED-1E1D-9411CD65064F}"/>
              </a:ext>
            </a:extLst>
          </p:cNvPr>
          <p:cNvSpPr txBox="1"/>
          <p:nvPr/>
        </p:nvSpPr>
        <p:spPr>
          <a:xfrm>
            <a:off x="2398201" y="1549631"/>
            <a:ext cx="9295842" cy="205569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8249"/>
              </a:lnSpc>
              <a:spcBef>
                <a:spcPct val="0"/>
              </a:spcBef>
            </a:pPr>
            <a:r>
              <a:rPr lang="pl-PL" sz="60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Przydatne narzędzia: </a:t>
            </a:r>
            <a:endParaRPr lang="pl-PL" sz="6000" b="1" spc="-349" dirty="0">
              <a:solidFill>
                <a:srgbClr val="F1A336"/>
              </a:solidFill>
              <a:latin typeface="Poppins" panose="00000500000000000000" pitchFamily="2" charset="-18"/>
              <a:ea typeface="League Spartan"/>
              <a:cs typeface="Poppins" panose="00000500000000000000" pitchFamily="2" charset="-18"/>
              <a:sym typeface="League Spartan"/>
            </a:endParaRPr>
          </a:p>
          <a:p>
            <a:pPr>
              <a:lnSpc>
                <a:spcPts val="8249"/>
              </a:lnSpc>
              <a:spcBef>
                <a:spcPct val="0"/>
              </a:spcBef>
            </a:pPr>
            <a:r>
              <a:rPr lang="pl-PL" sz="6000" b="1" spc="-349" dirty="0">
                <a:solidFill>
                  <a:srgbClr val="F1A336"/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Baza DOROBEK</a:t>
            </a:r>
            <a:endParaRPr lang="en-US" sz="6000" b="1" spc="-349" dirty="0">
              <a:solidFill>
                <a:srgbClr val="F1A336"/>
              </a:solidFill>
              <a:latin typeface="Poppins" panose="00000500000000000000" pitchFamily="2" charset="-18"/>
              <a:ea typeface="League Spartan"/>
              <a:cs typeface="Poppins" panose="00000500000000000000" pitchFamily="2" charset="-18"/>
              <a:sym typeface="League Spartan"/>
            </a:endParaRPr>
          </a:p>
        </p:txBody>
      </p:sp>
      <p:sp>
        <p:nvSpPr>
          <p:cNvPr id="21" name="TextBox 21">
            <a:extLst>
              <a:ext uri="{FF2B5EF4-FFF2-40B4-BE49-F238E27FC236}">
                <a16:creationId xmlns:a16="http://schemas.microsoft.com/office/drawing/2014/main" id="{633998D9-464C-180F-57A7-F9AEF508BC5A}"/>
              </a:ext>
            </a:extLst>
          </p:cNvPr>
          <p:cNvSpPr txBox="1"/>
          <p:nvPr/>
        </p:nvSpPr>
        <p:spPr>
          <a:xfrm>
            <a:off x="2425910" y="4487803"/>
            <a:ext cx="14097000" cy="288489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pl-PL" sz="2400" dirty="0">
                <a:effectLst/>
                <a:latin typeface="Poppins" panose="00000500000000000000" pitchFamily="2" charset="-18"/>
                <a:cs typeface="Poppins" panose="00000500000000000000" pitchFamily="2" charset="-18"/>
              </a:rPr>
              <a:t>Źródłem informacji o czasopismach może być także </a:t>
            </a:r>
            <a:r>
              <a:rPr lang="pl-PL" sz="2400" dirty="0">
                <a:solidFill>
                  <a:srgbClr val="F1A336"/>
                </a:solidFill>
                <a:effectLst/>
                <a:latin typeface="Poppins" panose="00000500000000000000" pitchFamily="2" charset="-18"/>
                <a:cs typeface="Poppins" panose="00000500000000000000" pitchFamily="2" charset="-18"/>
              </a:rPr>
              <a:t>Wyszukiwarka czasopism punktowanych</a:t>
            </a:r>
            <a:r>
              <a:rPr lang="pl-PL" sz="2400" dirty="0">
                <a:effectLst/>
                <a:latin typeface="Poppins" panose="00000500000000000000" pitchFamily="2" charset="-18"/>
                <a:cs typeface="Poppins" panose="00000500000000000000" pitchFamily="2" charset="-18"/>
              </a:rPr>
              <a:t>, znajdująca się w bazie </a:t>
            </a:r>
            <a:r>
              <a:rPr lang="pl-PL" sz="2400" dirty="0">
                <a:effectLst/>
                <a:latin typeface="Poppins" panose="00000500000000000000" pitchFamily="2" charset="-18"/>
                <a:cs typeface="Poppins" panose="00000500000000000000" pitchFamily="2" charset="-18"/>
                <a:hlinkClick r:id="rId7"/>
              </a:rPr>
              <a:t>Dorobek</a:t>
            </a:r>
            <a:r>
              <a:rPr lang="pl-PL" sz="2400" dirty="0">
                <a:effectLst/>
                <a:latin typeface="Poppins" panose="00000500000000000000" pitchFamily="2" charset="-18"/>
                <a:cs typeface="Poppins" panose="00000500000000000000" pitchFamily="2" charset="-18"/>
              </a:rPr>
              <a:t>.</a:t>
            </a:r>
          </a:p>
          <a:p>
            <a:endParaRPr lang="pl-PL" sz="2400" dirty="0">
              <a:effectLst/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r>
              <a:rPr lang="pl-PL" sz="2400" dirty="0">
                <a:effectLst/>
                <a:latin typeface="Poppins" panose="00000500000000000000" pitchFamily="2" charset="-18"/>
                <a:cs typeface="Poppins" panose="00000500000000000000" pitchFamily="2" charset="-18"/>
              </a:rPr>
              <a:t>Narzędzie to pozwala sprawdzić czy dane czasopismo znajduje się na ministerialnej liście czasopism punktowanych oraz wyszukać wszystkie znajdujące się na tej liście czasopisma z wybranej dyscypliny.</a:t>
            </a:r>
          </a:p>
          <a:p>
            <a:pPr>
              <a:lnSpc>
                <a:spcPct val="150000"/>
              </a:lnSpc>
            </a:pPr>
            <a:endParaRPr lang="pl-PL" sz="3200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Poppins"/>
              <a:cs typeface="Poppins" panose="00000500000000000000" pitchFamily="2" charset="-18"/>
              <a:sym typeface="Poppins"/>
            </a:endParaRP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81441A2A-92C2-D31D-C720-34EB862C5E0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2509" y="322055"/>
            <a:ext cx="3705001" cy="82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3258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0F9E25C-E13F-A51D-615B-46C6475553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FF2B5EF4-FFF2-40B4-BE49-F238E27FC236}">
                <a16:creationId xmlns:a16="http://schemas.microsoft.com/office/drawing/2014/main" id="{D0A89F41-1E7C-28FB-959A-A9296661202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2509" y="395161"/>
            <a:ext cx="17402982" cy="9548939"/>
          </a:xfrm>
          <a:custGeom>
            <a:avLst/>
            <a:gdLst/>
            <a:ahLst/>
            <a:cxnLst/>
            <a:rect l="l" t="t" r="r" b="b"/>
            <a:pathLst>
              <a:path w="5882622" h="3245840">
                <a:moveTo>
                  <a:pt x="0" y="0"/>
                </a:moveTo>
                <a:lnTo>
                  <a:pt x="5882622" y="0"/>
                </a:lnTo>
                <a:lnTo>
                  <a:pt x="5882622" y="3245840"/>
                </a:lnTo>
                <a:lnTo>
                  <a:pt x="0" y="3245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pl-PL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339E6630-BAE2-1AA3-8C01-915E9D6F1553}"/>
              </a:ext>
            </a:extLst>
          </p:cNvPr>
          <p:cNvSpPr/>
          <p:nvPr/>
        </p:nvSpPr>
        <p:spPr>
          <a:xfrm>
            <a:off x="0" y="7085484"/>
            <a:ext cx="3201516" cy="3201516"/>
          </a:xfrm>
          <a:custGeom>
            <a:avLst/>
            <a:gdLst/>
            <a:ahLst/>
            <a:cxnLst/>
            <a:rect l="l" t="t" r="r" b="b"/>
            <a:pathLst>
              <a:path w="3201516" h="3201516">
                <a:moveTo>
                  <a:pt x="0" y="0"/>
                </a:moveTo>
                <a:lnTo>
                  <a:pt x="3201516" y="0"/>
                </a:lnTo>
                <a:lnTo>
                  <a:pt x="3201516" y="3201516"/>
                </a:lnTo>
                <a:lnTo>
                  <a:pt x="0" y="32015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93A5CBA9-EDAA-4BD8-C5E9-F2622F33948B}"/>
              </a:ext>
            </a:extLst>
          </p:cNvPr>
          <p:cNvSpPr/>
          <p:nvPr/>
        </p:nvSpPr>
        <p:spPr>
          <a:xfrm flipH="1" flipV="1">
            <a:off x="14757821" y="-9525"/>
            <a:ext cx="3530179" cy="3530179"/>
          </a:xfrm>
          <a:custGeom>
            <a:avLst/>
            <a:gdLst/>
            <a:ahLst/>
            <a:cxnLst/>
            <a:rect l="l" t="t" r="r" b="b"/>
            <a:pathLst>
              <a:path w="3530179" h="3530179">
                <a:moveTo>
                  <a:pt x="3530179" y="3530179"/>
                </a:moveTo>
                <a:lnTo>
                  <a:pt x="0" y="3530179"/>
                </a:lnTo>
                <a:lnTo>
                  <a:pt x="0" y="0"/>
                </a:lnTo>
                <a:lnTo>
                  <a:pt x="3530179" y="0"/>
                </a:lnTo>
                <a:lnTo>
                  <a:pt x="3530179" y="3530179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4519065F-40F6-69D0-21F4-5579605F0E0A}"/>
              </a:ext>
            </a:extLst>
          </p:cNvPr>
          <p:cNvSpPr/>
          <p:nvPr/>
        </p:nvSpPr>
        <p:spPr>
          <a:xfrm rot="5400000" flipH="1" flipV="1">
            <a:off x="14757821" y="6411159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5B1C7F1A-D112-93FE-46F7-97EB5F4A5301}"/>
              </a:ext>
            </a:extLst>
          </p:cNvPr>
          <p:cNvSpPr/>
          <p:nvPr/>
        </p:nvSpPr>
        <p:spPr>
          <a:xfrm rot="-5400000" flipH="1" flipV="1">
            <a:off x="-523019" y="-509660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16" name="Group 16">
            <a:extLst>
              <a:ext uri="{FF2B5EF4-FFF2-40B4-BE49-F238E27FC236}">
                <a16:creationId xmlns:a16="http://schemas.microsoft.com/office/drawing/2014/main" id="{6AADAD4C-970F-4A87-B28A-DD48C3B14321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5589889" y="9169319"/>
            <a:ext cx="2920820" cy="738533"/>
            <a:chOff x="0" y="0"/>
            <a:chExt cx="1422665" cy="378090"/>
          </a:xfrm>
        </p:grpSpPr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E2BE90CE-D55A-5B21-7FD2-426AC3D0B89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422665" cy="378090"/>
            </a:xfrm>
            <a:custGeom>
              <a:avLst/>
              <a:gdLst/>
              <a:ahLst/>
              <a:cxnLst/>
              <a:rect l="l" t="t" r="r" b="b"/>
              <a:pathLst>
                <a:path w="1422665" h="378090">
                  <a:moveTo>
                    <a:pt x="0" y="0"/>
                  </a:moveTo>
                  <a:lnTo>
                    <a:pt x="1422665" y="0"/>
                  </a:lnTo>
                  <a:lnTo>
                    <a:pt x="1422665" y="378090"/>
                  </a:lnTo>
                  <a:lnTo>
                    <a:pt x="0" y="3780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18" name="TextBox 18">
              <a:extLst>
                <a:ext uri="{FF2B5EF4-FFF2-40B4-BE49-F238E27FC236}">
                  <a16:creationId xmlns:a16="http://schemas.microsoft.com/office/drawing/2014/main" id="{74428A0B-3E0E-8423-BF7C-FB34B62F09B9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9525"/>
              <a:ext cx="1422665" cy="387615"/>
            </a:xfrm>
            <a:prstGeom prst="rect">
              <a:avLst/>
            </a:prstGeom>
          </p:spPr>
          <p:txBody>
            <a:bodyPr lIns="26891" tIns="26891" rIns="26891" bIns="26891" rtlCol="0" anchor="ctr"/>
            <a:lstStyle/>
            <a:p>
              <a:pPr algn="ctr">
                <a:lnSpc>
                  <a:spcPts val="1561"/>
                </a:lnSpc>
              </a:pPr>
              <a:endParaRPr/>
            </a:p>
          </p:txBody>
        </p:sp>
      </p:grpSp>
      <p:sp>
        <p:nvSpPr>
          <p:cNvPr id="19" name="TextBox 19">
            <a:extLst>
              <a:ext uri="{FF2B5EF4-FFF2-40B4-BE49-F238E27FC236}">
                <a16:creationId xmlns:a16="http://schemas.microsoft.com/office/drawing/2014/main" id="{96267650-3C5A-0A8B-4EE7-8A195C82BA9E}"/>
              </a:ext>
            </a:extLst>
          </p:cNvPr>
          <p:cNvSpPr txBox="1"/>
          <p:nvPr/>
        </p:nvSpPr>
        <p:spPr>
          <a:xfrm>
            <a:off x="15827937" y="9407711"/>
            <a:ext cx="2337760" cy="261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24"/>
              </a:lnSpc>
              <a:spcBef>
                <a:spcPct val="0"/>
              </a:spcBef>
            </a:pPr>
            <a:r>
              <a:rPr lang="en-US" sz="1800" spc="-89" dirty="0">
                <a:solidFill>
                  <a:srgbClr val="F1A33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bg.uek.krakow.pl</a:t>
            </a:r>
          </a:p>
        </p:txBody>
      </p:sp>
      <p:sp>
        <p:nvSpPr>
          <p:cNvPr id="20" name="TextBox 20">
            <a:extLst>
              <a:ext uri="{FF2B5EF4-FFF2-40B4-BE49-F238E27FC236}">
                <a16:creationId xmlns:a16="http://schemas.microsoft.com/office/drawing/2014/main" id="{61AE387A-F8A3-3DED-1E1D-9411CD65064F}"/>
              </a:ext>
            </a:extLst>
          </p:cNvPr>
          <p:cNvSpPr txBox="1"/>
          <p:nvPr/>
        </p:nvSpPr>
        <p:spPr>
          <a:xfrm>
            <a:off x="2398201" y="1549631"/>
            <a:ext cx="9295842" cy="205569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8249"/>
              </a:lnSpc>
              <a:spcBef>
                <a:spcPct val="0"/>
              </a:spcBef>
            </a:pPr>
            <a:r>
              <a:rPr lang="pl-PL" sz="60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Przydatne narzędzia: </a:t>
            </a:r>
            <a:endParaRPr lang="pl-PL" sz="6000" b="1" spc="-349" dirty="0">
              <a:solidFill>
                <a:srgbClr val="F1A336"/>
              </a:solidFill>
              <a:latin typeface="Poppins" panose="00000500000000000000" pitchFamily="2" charset="-18"/>
              <a:ea typeface="League Spartan"/>
              <a:cs typeface="Poppins" panose="00000500000000000000" pitchFamily="2" charset="-18"/>
              <a:sym typeface="League Spartan"/>
            </a:endParaRPr>
          </a:p>
          <a:p>
            <a:pPr>
              <a:lnSpc>
                <a:spcPts val="8249"/>
              </a:lnSpc>
              <a:spcBef>
                <a:spcPct val="0"/>
              </a:spcBef>
            </a:pPr>
            <a:r>
              <a:rPr lang="pl-PL" sz="6000" b="1" spc="-349" dirty="0" err="1">
                <a:solidFill>
                  <a:srgbClr val="F1A336"/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Arianta</a:t>
            </a:r>
            <a:endParaRPr lang="en-US" sz="6000" b="1" spc="-349" dirty="0">
              <a:solidFill>
                <a:srgbClr val="F1A336"/>
              </a:solidFill>
              <a:latin typeface="Poppins" panose="00000500000000000000" pitchFamily="2" charset="-18"/>
              <a:ea typeface="League Spartan"/>
              <a:cs typeface="Poppins" panose="00000500000000000000" pitchFamily="2" charset="-18"/>
              <a:sym typeface="League Spartan"/>
            </a:endParaRPr>
          </a:p>
        </p:txBody>
      </p:sp>
      <p:sp>
        <p:nvSpPr>
          <p:cNvPr id="21" name="TextBox 21">
            <a:extLst>
              <a:ext uri="{FF2B5EF4-FFF2-40B4-BE49-F238E27FC236}">
                <a16:creationId xmlns:a16="http://schemas.microsoft.com/office/drawing/2014/main" id="{633998D9-464C-180F-57A7-F9AEF508BC5A}"/>
              </a:ext>
            </a:extLst>
          </p:cNvPr>
          <p:cNvSpPr txBox="1"/>
          <p:nvPr/>
        </p:nvSpPr>
        <p:spPr>
          <a:xfrm>
            <a:off x="2425910" y="4487803"/>
            <a:ext cx="14097000" cy="271766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Źródłem informacji o polskich czasopismach elektronicznych jest serwis </a:t>
            </a:r>
            <a:r>
              <a:rPr lang="pl-PL" sz="2400" dirty="0" err="1">
                <a:latin typeface="Poppins" panose="00000500000000000000" pitchFamily="2" charset="-18"/>
                <a:cs typeface="Poppins" panose="00000500000000000000" pitchFamily="2" charset="-18"/>
                <a:hlinkClick r:id="rId7"/>
              </a:rPr>
              <a:t>Arianta</a:t>
            </a:r>
            <a:r>
              <a:rPr 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. Zawiera informacje o ponad 4 500 tytułach.</a:t>
            </a:r>
          </a:p>
          <a:p>
            <a:pPr>
              <a:lnSpc>
                <a:spcPct val="150000"/>
              </a:lnSpc>
            </a:pPr>
            <a:endParaRPr lang="pl-PL" sz="2400" dirty="0"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pPr>
              <a:lnSpc>
                <a:spcPct val="150000"/>
              </a:lnSpc>
            </a:pPr>
            <a:r>
              <a:rPr 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Dzięki wyszukiwaniu zaawansowanemu można wyszukać czasopisma według klasyfikacji </a:t>
            </a:r>
            <a:r>
              <a:rPr lang="pl-PL" sz="2400" dirty="0" err="1">
                <a:latin typeface="Poppins" panose="00000500000000000000" pitchFamily="2" charset="-18"/>
                <a:cs typeface="Poppins" panose="00000500000000000000" pitchFamily="2" charset="-18"/>
              </a:rPr>
              <a:t>MNiSW</a:t>
            </a:r>
            <a:r>
              <a:rPr 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 oraz zawęzić wyszukiwanie o inne parametry.</a:t>
            </a: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Poppins"/>
              <a:cs typeface="Poppins" panose="00000500000000000000" pitchFamily="2" charset="-18"/>
              <a:sym typeface="Poppins"/>
            </a:endParaRP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81441A2A-92C2-D31D-C720-34EB862C5E0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2509" y="322055"/>
            <a:ext cx="3705001" cy="82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07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0F9E25C-E13F-A51D-615B-46C6475553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FF2B5EF4-FFF2-40B4-BE49-F238E27FC236}">
                <a16:creationId xmlns:a16="http://schemas.microsoft.com/office/drawing/2014/main" id="{D0A89F41-1E7C-28FB-959A-A9296661202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2509" y="395161"/>
            <a:ext cx="17402982" cy="9548939"/>
          </a:xfrm>
          <a:custGeom>
            <a:avLst/>
            <a:gdLst/>
            <a:ahLst/>
            <a:cxnLst/>
            <a:rect l="l" t="t" r="r" b="b"/>
            <a:pathLst>
              <a:path w="5882622" h="3245840">
                <a:moveTo>
                  <a:pt x="0" y="0"/>
                </a:moveTo>
                <a:lnTo>
                  <a:pt x="5882622" y="0"/>
                </a:lnTo>
                <a:lnTo>
                  <a:pt x="5882622" y="3245840"/>
                </a:lnTo>
                <a:lnTo>
                  <a:pt x="0" y="3245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pl-PL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339E6630-BAE2-1AA3-8C01-915E9D6F1553}"/>
              </a:ext>
            </a:extLst>
          </p:cNvPr>
          <p:cNvSpPr/>
          <p:nvPr/>
        </p:nvSpPr>
        <p:spPr>
          <a:xfrm>
            <a:off x="0" y="7085484"/>
            <a:ext cx="3201516" cy="3201516"/>
          </a:xfrm>
          <a:custGeom>
            <a:avLst/>
            <a:gdLst/>
            <a:ahLst/>
            <a:cxnLst/>
            <a:rect l="l" t="t" r="r" b="b"/>
            <a:pathLst>
              <a:path w="3201516" h="3201516">
                <a:moveTo>
                  <a:pt x="0" y="0"/>
                </a:moveTo>
                <a:lnTo>
                  <a:pt x="3201516" y="0"/>
                </a:lnTo>
                <a:lnTo>
                  <a:pt x="3201516" y="3201516"/>
                </a:lnTo>
                <a:lnTo>
                  <a:pt x="0" y="32015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93A5CBA9-EDAA-4BD8-C5E9-F2622F33948B}"/>
              </a:ext>
            </a:extLst>
          </p:cNvPr>
          <p:cNvSpPr/>
          <p:nvPr/>
        </p:nvSpPr>
        <p:spPr>
          <a:xfrm flipH="1" flipV="1">
            <a:off x="14757821" y="-9525"/>
            <a:ext cx="3530179" cy="3530179"/>
          </a:xfrm>
          <a:custGeom>
            <a:avLst/>
            <a:gdLst/>
            <a:ahLst/>
            <a:cxnLst/>
            <a:rect l="l" t="t" r="r" b="b"/>
            <a:pathLst>
              <a:path w="3530179" h="3530179">
                <a:moveTo>
                  <a:pt x="3530179" y="3530179"/>
                </a:moveTo>
                <a:lnTo>
                  <a:pt x="0" y="3530179"/>
                </a:lnTo>
                <a:lnTo>
                  <a:pt x="0" y="0"/>
                </a:lnTo>
                <a:lnTo>
                  <a:pt x="3530179" y="0"/>
                </a:lnTo>
                <a:lnTo>
                  <a:pt x="3530179" y="3530179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4519065F-40F6-69D0-21F4-5579605F0E0A}"/>
              </a:ext>
            </a:extLst>
          </p:cNvPr>
          <p:cNvSpPr/>
          <p:nvPr/>
        </p:nvSpPr>
        <p:spPr>
          <a:xfrm rot="5400000" flipH="1" flipV="1">
            <a:off x="14757821" y="6411159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5B1C7F1A-D112-93FE-46F7-97EB5F4A5301}"/>
              </a:ext>
            </a:extLst>
          </p:cNvPr>
          <p:cNvSpPr/>
          <p:nvPr/>
        </p:nvSpPr>
        <p:spPr>
          <a:xfrm rot="-5400000" flipH="1" flipV="1">
            <a:off x="-523019" y="-509660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16" name="Group 16">
            <a:extLst>
              <a:ext uri="{FF2B5EF4-FFF2-40B4-BE49-F238E27FC236}">
                <a16:creationId xmlns:a16="http://schemas.microsoft.com/office/drawing/2014/main" id="{6AADAD4C-970F-4A87-B28A-DD48C3B14321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5589889" y="9169319"/>
            <a:ext cx="2920820" cy="738533"/>
            <a:chOff x="0" y="0"/>
            <a:chExt cx="1422665" cy="378090"/>
          </a:xfrm>
        </p:grpSpPr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E2BE90CE-D55A-5B21-7FD2-426AC3D0B89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422665" cy="378090"/>
            </a:xfrm>
            <a:custGeom>
              <a:avLst/>
              <a:gdLst/>
              <a:ahLst/>
              <a:cxnLst/>
              <a:rect l="l" t="t" r="r" b="b"/>
              <a:pathLst>
                <a:path w="1422665" h="378090">
                  <a:moveTo>
                    <a:pt x="0" y="0"/>
                  </a:moveTo>
                  <a:lnTo>
                    <a:pt x="1422665" y="0"/>
                  </a:lnTo>
                  <a:lnTo>
                    <a:pt x="1422665" y="378090"/>
                  </a:lnTo>
                  <a:lnTo>
                    <a:pt x="0" y="3780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18" name="TextBox 18">
              <a:extLst>
                <a:ext uri="{FF2B5EF4-FFF2-40B4-BE49-F238E27FC236}">
                  <a16:creationId xmlns:a16="http://schemas.microsoft.com/office/drawing/2014/main" id="{74428A0B-3E0E-8423-BF7C-FB34B62F09B9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9525"/>
              <a:ext cx="1422665" cy="387615"/>
            </a:xfrm>
            <a:prstGeom prst="rect">
              <a:avLst/>
            </a:prstGeom>
          </p:spPr>
          <p:txBody>
            <a:bodyPr lIns="26891" tIns="26891" rIns="26891" bIns="26891" rtlCol="0" anchor="ctr"/>
            <a:lstStyle/>
            <a:p>
              <a:pPr algn="ctr">
                <a:lnSpc>
                  <a:spcPts val="1561"/>
                </a:lnSpc>
              </a:pPr>
              <a:endParaRPr/>
            </a:p>
          </p:txBody>
        </p:sp>
      </p:grpSp>
      <p:sp>
        <p:nvSpPr>
          <p:cNvPr id="19" name="TextBox 19">
            <a:extLst>
              <a:ext uri="{FF2B5EF4-FFF2-40B4-BE49-F238E27FC236}">
                <a16:creationId xmlns:a16="http://schemas.microsoft.com/office/drawing/2014/main" id="{96267650-3C5A-0A8B-4EE7-8A195C82BA9E}"/>
              </a:ext>
            </a:extLst>
          </p:cNvPr>
          <p:cNvSpPr txBox="1"/>
          <p:nvPr/>
        </p:nvSpPr>
        <p:spPr>
          <a:xfrm>
            <a:off x="15827937" y="9407711"/>
            <a:ext cx="2337760" cy="261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24"/>
              </a:lnSpc>
              <a:spcBef>
                <a:spcPct val="0"/>
              </a:spcBef>
            </a:pPr>
            <a:r>
              <a:rPr lang="en-US" sz="1800" spc="-89" dirty="0">
                <a:solidFill>
                  <a:srgbClr val="F1A33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bg.uek.krakow.pl</a:t>
            </a:r>
          </a:p>
        </p:txBody>
      </p:sp>
      <p:sp>
        <p:nvSpPr>
          <p:cNvPr id="20" name="TextBox 20">
            <a:extLst>
              <a:ext uri="{FF2B5EF4-FFF2-40B4-BE49-F238E27FC236}">
                <a16:creationId xmlns:a16="http://schemas.microsoft.com/office/drawing/2014/main" id="{61AE387A-F8A3-3DED-1E1D-9411CD65064F}"/>
              </a:ext>
            </a:extLst>
          </p:cNvPr>
          <p:cNvSpPr txBox="1"/>
          <p:nvPr/>
        </p:nvSpPr>
        <p:spPr>
          <a:xfrm>
            <a:off x="2436994" y="1269115"/>
            <a:ext cx="9295842" cy="205569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8249"/>
              </a:lnSpc>
              <a:spcBef>
                <a:spcPct val="0"/>
              </a:spcBef>
            </a:pPr>
            <a:r>
              <a:rPr lang="pl-PL" sz="60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Przydatne narzędzia: </a:t>
            </a:r>
            <a:endParaRPr lang="pl-PL" sz="6000" b="1" spc="-349" dirty="0">
              <a:solidFill>
                <a:srgbClr val="F1A336"/>
              </a:solidFill>
              <a:latin typeface="Poppins" panose="00000500000000000000" pitchFamily="2" charset="-18"/>
              <a:ea typeface="League Spartan"/>
              <a:cs typeface="Poppins" panose="00000500000000000000" pitchFamily="2" charset="-18"/>
              <a:sym typeface="League Spartan"/>
            </a:endParaRPr>
          </a:p>
          <a:p>
            <a:pPr>
              <a:lnSpc>
                <a:spcPts val="8249"/>
              </a:lnSpc>
              <a:spcBef>
                <a:spcPct val="0"/>
              </a:spcBef>
            </a:pPr>
            <a:r>
              <a:rPr lang="pl-PL" sz="6000" b="1" spc="-349" dirty="0">
                <a:solidFill>
                  <a:srgbClr val="F1A336"/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Punktoza.pl</a:t>
            </a:r>
            <a:endParaRPr lang="en-US" sz="6000" b="1" spc="-349" dirty="0">
              <a:solidFill>
                <a:srgbClr val="F1A336"/>
              </a:solidFill>
              <a:latin typeface="Poppins" panose="00000500000000000000" pitchFamily="2" charset="-18"/>
              <a:ea typeface="League Spartan"/>
              <a:cs typeface="Poppins" panose="00000500000000000000" pitchFamily="2" charset="-18"/>
              <a:sym typeface="League Spartan"/>
            </a:endParaRPr>
          </a:p>
        </p:txBody>
      </p:sp>
      <p:sp>
        <p:nvSpPr>
          <p:cNvPr id="21" name="TextBox 21">
            <a:extLst>
              <a:ext uri="{FF2B5EF4-FFF2-40B4-BE49-F238E27FC236}">
                <a16:creationId xmlns:a16="http://schemas.microsoft.com/office/drawing/2014/main" id="{633998D9-464C-180F-57A7-F9AEF508BC5A}"/>
              </a:ext>
            </a:extLst>
          </p:cNvPr>
          <p:cNvSpPr txBox="1"/>
          <p:nvPr/>
        </p:nvSpPr>
        <p:spPr>
          <a:xfrm>
            <a:off x="2447880" y="4155258"/>
            <a:ext cx="14097000" cy="387798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</a:rPr>
              <a:t>Kolejnym źródłem, które może pomóc w znalezieniu odpowiedniego dla siebie czasopisma może być serwis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  <a:hlinkClick r:id="rId7"/>
              </a:rPr>
              <a:t>punktoza.pl. </a:t>
            </a: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Poppins"/>
              <a:cs typeface="Poppins" panose="00000500000000000000" pitchFamily="2" charset="-18"/>
              <a:sym typeface="Poppins"/>
            </a:endParaRPr>
          </a:p>
          <a:p>
            <a:pPr>
              <a:lnSpc>
                <a:spcPct val="150000"/>
              </a:lnSpc>
            </a:pP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Poppins"/>
              <a:cs typeface="Poppins" panose="00000500000000000000" pitchFamily="2" charset="-18"/>
              <a:sym typeface="Poppins"/>
            </a:endParaRPr>
          </a:p>
          <a:p>
            <a:pPr>
              <a:lnSpc>
                <a:spcPct val="150000"/>
              </a:lnSpc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</a:rPr>
              <a:t>Pozwala on na sprawdzenie w jakim zakresie dyscyplin dane czasopismo przyjmuje publikacje, ile punktów posiada na liście </a:t>
            </a:r>
            <a:r>
              <a:rPr lang="pl-PL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</a:rPr>
              <a:t>MNiSW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</a:rPr>
              <a:t>, wskazuje numer ISSN i </a:t>
            </a:r>
            <a:r>
              <a:rPr lang="pl-PL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</a:rPr>
              <a:t>eISSN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</a:rPr>
              <a:t>, punktację IF za poprzedni rok, punktację Cs-</a:t>
            </a:r>
            <a:r>
              <a:rPr lang="pl-PL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</a:rPr>
              <a:t>hp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</a:rPr>
              <a:t> za poprzedni rok oraz politykę czasopisma odnośnie otwartego dostępu (</a:t>
            </a:r>
            <a:r>
              <a:rPr lang="pl-PL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</a:rPr>
              <a:t>linkuje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</a:rPr>
              <a:t> do </a:t>
            </a:r>
            <a:r>
              <a:rPr lang="pl-PL" sz="24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</a:rPr>
              <a:t>Jisc</a:t>
            </a:r>
            <a:r>
              <a:rPr lang="pl-PL" sz="24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</a:rPr>
              <a:t> Open policy </a:t>
            </a:r>
            <a:r>
              <a:rPr lang="pl-PL" sz="24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</a:rPr>
              <a:t>finder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Poppins"/>
                <a:cs typeface="Poppins" panose="00000500000000000000" pitchFamily="2" charset="-18"/>
                <a:sym typeface="Poppins"/>
              </a:rPr>
              <a:t>).</a:t>
            </a: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81441A2A-92C2-D31D-C720-34EB862C5E0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2509" y="322055"/>
            <a:ext cx="3705001" cy="82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787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0F9E25C-E13F-A51D-615B-46C6475553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FF2B5EF4-FFF2-40B4-BE49-F238E27FC236}">
                <a16:creationId xmlns:a16="http://schemas.microsoft.com/office/drawing/2014/main" id="{D0A89F41-1E7C-28FB-959A-A9296661202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2509" y="395161"/>
            <a:ext cx="17402982" cy="9548939"/>
          </a:xfrm>
          <a:custGeom>
            <a:avLst/>
            <a:gdLst/>
            <a:ahLst/>
            <a:cxnLst/>
            <a:rect l="l" t="t" r="r" b="b"/>
            <a:pathLst>
              <a:path w="5882622" h="3245840">
                <a:moveTo>
                  <a:pt x="0" y="0"/>
                </a:moveTo>
                <a:lnTo>
                  <a:pt x="5882622" y="0"/>
                </a:lnTo>
                <a:lnTo>
                  <a:pt x="5882622" y="3245840"/>
                </a:lnTo>
                <a:lnTo>
                  <a:pt x="0" y="3245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pl-PL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339E6630-BAE2-1AA3-8C01-915E9D6F1553}"/>
              </a:ext>
            </a:extLst>
          </p:cNvPr>
          <p:cNvSpPr/>
          <p:nvPr/>
        </p:nvSpPr>
        <p:spPr>
          <a:xfrm>
            <a:off x="0" y="7085484"/>
            <a:ext cx="3201516" cy="3201516"/>
          </a:xfrm>
          <a:custGeom>
            <a:avLst/>
            <a:gdLst/>
            <a:ahLst/>
            <a:cxnLst/>
            <a:rect l="l" t="t" r="r" b="b"/>
            <a:pathLst>
              <a:path w="3201516" h="3201516">
                <a:moveTo>
                  <a:pt x="0" y="0"/>
                </a:moveTo>
                <a:lnTo>
                  <a:pt x="3201516" y="0"/>
                </a:lnTo>
                <a:lnTo>
                  <a:pt x="3201516" y="3201516"/>
                </a:lnTo>
                <a:lnTo>
                  <a:pt x="0" y="32015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93A5CBA9-EDAA-4BD8-C5E9-F2622F33948B}"/>
              </a:ext>
            </a:extLst>
          </p:cNvPr>
          <p:cNvSpPr/>
          <p:nvPr/>
        </p:nvSpPr>
        <p:spPr>
          <a:xfrm flipH="1" flipV="1">
            <a:off x="14757821" y="-9525"/>
            <a:ext cx="3530179" cy="3530179"/>
          </a:xfrm>
          <a:custGeom>
            <a:avLst/>
            <a:gdLst/>
            <a:ahLst/>
            <a:cxnLst/>
            <a:rect l="l" t="t" r="r" b="b"/>
            <a:pathLst>
              <a:path w="3530179" h="3530179">
                <a:moveTo>
                  <a:pt x="3530179" y="3530179"/>
                </a:moveTo>
                <a:lnTo>
                  <a:pt x="0" y="3530179"/>
                </a:lnTo>
                <a:lnTo>
                  <a:pt x="0" y="0"/>
                </a:lnTo>
                <a:lnTo>
                  <a:pt x="3530179" y="0"/>
                </a:lnTo>
                <a:lnTo>
                  <a:pt x="3530179" y="3530179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4519065F-40F6-69D0-21F4-5579605F0E0A}"/>
              </a:ext>
            </a:extLst>
          </p:cNvPr>
          <p:cNvSpPr/>
          <p:nvPr/>
        </p:nvSpPr>
        <p:spPr>
          <a:xfrm rot="5400000" flipH="1" flipV="1">
            <a:off x="14757821" y="6411159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5B1C7F1A-D112-93FE-46F7-97EB5F4A5301}"/>
              </a:ext>
            </a:extLst>
          </p:cNvPr>
          <p:cNvSpPr/>
          <p:nvPr/>
        </p:nvSpPr>
        <p:spPr>
          <a:xfrm rot="-5400000" flipH="1" flipV="1">
            <a:off x="-523019" y="-509660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16" name="Group 16">
            <a:extLst>
              <a:ext uri="{FF2B5EF4-FFF2-40B4-BE49-F238E27FC236}">
                <a16:creationId xmlns:a16="http://schemas.microsoft.com/office/drawing/2014/main" id="{6AADAD4C-970F-4A87-B28A-DD48C3B14321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5589889" y="9169319"/>
            <a:ext cx="2920820" cy="738533"/>
            <a:chOff x="0" y="0"/>
            <a:chExt cx="1422665" cy="378090"/>
          </a:xfrm>
        </p:grpSpPr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E2BE90CE-D55A-5B21-7FD2-426AC3D0B89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422665" cy="378090"/>
            </a:xfrm>
            <a:custGeom>
              <a:avLst/>
              <a:gdLst/>
              <a:ahLst/>
              <a:cxnLst/>
              <a:rect l="l" t="t" r="r" b="b"/>
              <a:pathLst>
                <a:path w="1422665" h="378090">
                  <a:moveTo>
                    <a:pt x="0" y="0"/>
                  </a:moveTo>
                  <a:lnTo>
                    <a:pt x="1422665" y="0"/>
                  </a:lnTo>
                  <a:lnTo>
                    <a:pt x="1422665" y="378090"/>
                  </a:lnTo>
                  <a:lnTo>
                    <a:pt x="0" y="3780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18" name="TextBox 18">
              <a:extLst>
                <a:ext uri="{FF2B5EF4-FFF2-40B4-BE49-F238E27FC236}">
                  <a16:creationId xmlns:a16="http://schemas.microsoft.com/office/drawing/2014/main" id="{74428A0B-3E0E-8423-BF7C-FB34B62F09B9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9525"/>
              <a:ext cx="1422665" cy="387615"/>
            </a:xfrm>
            <a:prstGeom prst="rect">
              <a:avLst/>
            </a:prstGeom>
          </p:spPr>
          <p:txBody>
            <a:bodyPr lIns="26891" tIns="26891" rIns="26891" bIns="26891" rtlCol="0" anchor="ctr"/>
            <a:lstStyle/>
            <a:p>
              <a:pPr algn="ctr">
                <a:lnSpc>
                  <a:spcPts val="1561"/>
                </a:lnSpc>
              </a:pPr>
              <a:endParaRPr/>
            </a:p>
          </p:txBody>
        </p:sp>
      </p:grpSp>
      <p:sp>
        <p:nvSpPr>
          <p:cNvPr id="19" name="TextBox 19">
            <a:extLst>
              <a:ext uri="{FF2B5EF4-FFF2-40B4-BE49-F238E27FC236}">
                <a16:creationId xmlns:a16="http://schemas.microsoft.com/office/drawing/2014/main" id="{96267650-3C5A-0A8B-4EE7-8A195C82BA9E}"/>
              </a:ext>
            </a:extLst>
          </p:cNvPr>
          <p:cNvSpPr txBox="1"/>
          <p:nvPr/>
        </p:nvSpPr>
        <p:spPr>
          <a:xfrm>
            <a:off x="15827937" y="9407711"/>
            <a:ext cx="2337760" cy="261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24"/>
              </a:lnSpc>
              <a:spcBef>
                <a:spcPct val="0"/>
              </a:spcBef>
            </a:pPr>
            <a:r>
              <a:rPr lang="en-US" sz="1800" spc="-89" dirty="0">
                <a:solidFill>
                  <a:srgbClr val="F1A33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bg.uek.krakow.pl</a:t>
            </a:r>
          </a:p>
        </p:txBody>
      </p:sp>
      <p:sp>
        <p:nvSpPr>
          <p:cNvPr id="20" name="TextBox 20">
            <a:extLst>
              <a:ext uri="{FF2B5EF4-FFF2-40B4-BE49-F238E27FC236}">
                <a16:creationId xmlns:a16="http://schemas.microsoft.com/office/drawing/2014/main" id="{61AE387A-F8A3-3DED-1E1D-9411CD65064F}"/>
              </a:ext>
            </a:extLst>
          </p:cNvPr>
          <p:cNvSpPr txBox="1"/>
          <p:nvPr/>
        </p:nvSpPr>
        <p:spPr>
          <a:xfrm>
            <a:off x="1981200" y="1144945"/>
            <a:ext cx="8610042" cy="10041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249"/>
              </a:lnSpc>
              <a:spcBef>
                <a:spcPct val="0"/>
              </a:spcBef>
            </a:pPr>
            <a:r>
              <a:rPr lang="pl-PL" sz="60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Czasopisma drapieżne</a:t>
            </a:r>
            <a:endParaRPr lang="en-US" sz="6000" b="1" spc="-349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League Spartan"/>
              <a:cs typeface="Poppins" panose="00000500000000000000" pitchFamily="2" charset="-18"/>
              <a:sym typeface="League Spartan"/>
            </a:endParaRPr>
          </a:p>
        </p:txBody>
      </p:sp>
      <p:sp>
        <p:nvSpPr>
          <p:cNvPr id="21" name="TextBox 21">
            <a:extLst>
              <a:ext uri="{FF2B5EF4-FFF2-40B4-BE49-F238E27FC236}">
                <a16:creationId xmlns:a16="http://schemas.microsoft.com/office/drawing/2014/main" id="{633998D9-464C-180F-57A7-F9AEF508BC5A}"/>
              </a:ext>
            </a:extLst>
          </p:cNvPr>
          <p:cNvSpPr txBox="1"/>
          <p:nvPr/>
        </p:nvSpPr>
        <p:spPr>
          <a:xfrm>
            <a:off x="2538166" y="2150520"/>
            <a:ext cx="13829000" cy="85433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Drapieżne wydawnictwa przedkładają swój własny zysk ponad etykę badań naukowych.</a:t>
            </a:r>
          </a:p>
          <a:p>
            <a:pPr>
              <a:lnSpc>
                <a:spcPct val="150000"/>
              </a:lnSpc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Najczęściej działają w modelu złotego otwartego dostępu i pobierają opłaty za opublikowanie artkułów bez zapewnienia rzetelnych standardów procesu wydawniczego.</a:t>
            </a:r>
          </a:p>
          <a:p>
            <a:pPr>
              <a:lnSpc>
                <a:spcPct val="150000"/>
              </a:lnSpc>
            </a:pP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Najczęstsze praktyki: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tytuły łudząco podobne do tytułów prestiżowych czasopism,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brak konkretnego profilu, raczej </a:t>
            </a:r>
            <a:r>
              <a:rPr lang="pl-PL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multidyscyplinarność</a:t>
            </a: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,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brak spisu recenzentów lub wpisane fikcyjne osoby,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fałszywe wartości </a:t>
            </a:r>
            <a:r>
              <a:rPr lang="pl-PL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Impact</a:t>
            </a: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r>
              <a:rPr lang="pl-PL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Factor</a:t>
            </a: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, nazwy podanych wskaźników nieznacznie zmienione,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nieprawdziwe informacje o rzekomej indeksacji w bazach danych,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brak tytułu czasopisma w bazie DOAJ,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bardzo krótki (nawet mniej niż miesiąc) czas od wysłania manuskryptu do publikacji, bez uwag recenzenckich,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brak podanych kwot za publikowanie artykułów, informacja bezpośrednio do autora drogą mailową,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brak danych kontaktowych, np. adresu redakcji. Mail kontaktowy jest adresem </a:t>
            </a:r>
            <a:r>
              <a:rPr lang="pl-PL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Gmail</a:t>
            </a: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 lub podany jest kontakt przez formularz zgłoszeniowy.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81441A2A-92C2-D31D-C720-34EB862C5E0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2509" y="322055"/>
            <a:ext cx="3705001" cy="82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7132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33C88DF-E7D7-8CD1-E5C0-EBBDD0A94E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FF2B5EF4-FFF2-40B4-BE49-F238E27FC236}">
                <a16:creationId xmlns:a16="http://schemas.microsoft.com/office/drawing/2014/main" id="{F3119527-44EB-A8F3-E692-FD6709077E1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2509" y="395161"/>
            <a:ext cx="17402982" cy="9548939"/>
          </a:xfrm>
          <a:custGeom>
            <a:avLst/>
            <a:gdLst/>
            <a:ahLst/>
            <a:cxnLst/>
            <a:rect l="l" t="t" r="r" b="b"/>
            <a:pathLst>
              <a:path w="5882622" h="3245840">
                <a:moveTo>
                  <a:pt x="0" y="0"/>
                </a:moveTo>
                <a:lnTo>
                  <a:pt x="5882622" y="0"/>
                </a:lnTo>
                <a:lnTo>
                  <a:pt x="5882622" y="3245840"/>
                </a:lnTo>
                <a:lnTo>
                  <a:pt x="0" y="3245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pl-PL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2E120A68-F75E-D451-D7DA-1C54835EBF31}"/>
              </a:ext>
            </a:extLst>
          </p:cNvPr>
          <p:cNvSpPr/>
          <p:nvPr/>
        </p:nvSpPr>
        <p:spPr>
          <a:xfrm>
            <a:off x="0" y="7085484"/>
            <a:ext cx="3201516" cy="3201516"/>
          </a:xfrm>
          <a:custGeom>
            <a:avLst/>
            <a:gdLst/>
            <a:ahLst/>
            <a:cxnLst/>
            <a:rect l="l" t="t" r="r" b="b"/>
            <a:pathLst>
              <a:path w="3201516" h="3201516">
                <a:moveTo>
                  <a:pt x="0" y="0"/>
                </a:moveTo>
                <a:lnTo>
                  <a:pt x="3201516" y="0"/>
                </a:lnTo>
                <a:lnTo>
                  <a:pt x="3201516" y="3201516"/>
                </a:lnTo>
                <a:lnTo>
                  <a:pt x="0" y="32015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5E275242-EE50-4E69-4AA8-428C36FF5904}"/>
              </a:ext>
            </a:extLst>
          </p:cNvPr>
          <p:cNvSpPr/>
          <p:nvPr/>
        </p:nvSpPr>
        <p:spPr>
          <a:xfrm flipH="1" flipV="1">
            <a:off x="14757821" y="-9525"/>
            <a:ext cx="3530179" cy="3530179"/>
          </a:xfrm>
          <a:custGeom>
            <a:avLst/>
            <a:gdLst/>
            <a:ahLst/>
            <a:cxnLst/>
            <a:rect l="l" t="t" r="r" b="b"/>
            <a:pathLst>
              <a:path w="3530179" h="3530179">
                <a:moveTo>
                  <a:pt x="3530179" y="3530179"/>
                </a:moveTo>
                <a:lnTo>
                  <a:pt x="0" y="3530179"/>
                </a:lnTo>
                <a:lnTo>
                  <a:pt x="0" y="0"/>
                </a:lnTo>
                <a:lnTo>
                  <a:pt x="3530179" y="0"/>
                </a:lnTo>
                <a:lnTo>
                  <a:pt x="3530179" y="3530179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15721240-2B97-FFDA-272E-F42B56EB129D}"/>
              </a:ext>
            </a:extLst>
          </p:cNvPr>
          <p:cNvSpPr/>
          <p:nvPr/>
        </p:nvSpPr>
        <p:spPr>
          <a:xfrm rot="5400000" flipH="1" flipV="1">
            <a:off x="14757821" y="6411159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B5D44DFF-329A-5398-D827-A1853D023289}"/>
              </a:ext>
            </a:extLst>
          </p:cNvPr>
          <p:cNvSpPr/>
          <p:nvPr/>
        </p:nvSpPr>
        <p:spPr>
          <a:xfrm rot="-5400000" flipH="1" flipV="1">
            <a:off x="-523019" y="-509660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16" name="Group 16">
            <a:extLst>
              <a:ext uri="{FF2B5EF4-FFF2-40B4-BE49-F238E27FC236}">
                <a16:creationId xmlns:a16="http://schemas.microsoft.com/office/drawing/2014/main" id="{1663EDC3-2F07-DF3E-4027-1F657E252D7A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5589889" y="9169319"/>
            <a:ext cx="2920820" cy="738533"/>
            <a:chOff x="0" y="0"/>
            <a:chExt cx="1422665" cy="378090"/>
          </a:xfrm>
        </p:grpSpPr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733C71CB-97DD-E8B4-5F23-2CEA7C1308F3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422665" cy="378090"/>
            </a:xfrm>
            <a:custGeom>
              <a:avLst/>
              <a:gdLst/>
              <a:ahLst/>
              <a:cxnLst/>
              <a:rect l="l" t="t" r="r" b="b"/>
              <a:pathLst>
                <a:path w="1422665" h="378090">
                  <a:moveTo>
                    <a:pt x="0" y="0"/>
                  </a:moveTo>
                  <a:lnTo>
                    <a:pt x="1422665" y="0"/>
                  </a:lnTo>
                  <a:lnTo>
                    <a:pt x="1422665" y="378090"/>
                  </a:lnTo>
                  <a:lnTo>
                    <a:pt x="0" y="3780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18" name="TextBox 18">
              <a:extLst>
                <a:ext uri="{FF2B5EF4-FFF2-40B4-BE49-F238E27FC236}">
                  <a16:creationId xmlns:a16="http://schemas.microsoft.com/office/drawing/2014/main" id="{F4C5C7F9-0F9E-6D04-8BB8-13BE32F7DF8D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9525"/>
              <a:ext cx="1422665" cy="387615"/>
            </a:xfrm>
            <a:prstGeom prst="rect">
              <a:avLst/>
            </a:prstGeom>
          </p:spPr>
          <p:txBody>
            <a:bodyPr lIns="26891" tIns="26891" rIns="26891" bIns="26891" rtlCol="0" anchor="ctr"/>
            <a:lstStyle/>
            <a:p>
              <a:pPr algn="ctr">
                <a:lnSpc>
                  <a:spcPts val="1561"/>
                </a:lnSpc>
              </a:pPr>
              <a:endParaRPr/>
            </a:p>
          </p:txBody>
        </p:sp>
      </p:grpSp>
      <p:sp>
        <p:nvSpPr>
          <p:cNvPr id="19" name="TextBox 19">
            <a:extLst>
              <a:ext uri="{FF2B5EF4-FFF2-40B4-BE49-F238E27FC236}">
                <a16:creationId xmlns:a16="http://schemas.microsoft.com/office/drawing/2014/main" id="{0928EE57-9053-2342-3C2E-827879266A5B}"/>
              </a:ext>
            </a:extLst>
          </p:cNvPr>
          <p:cNvSpPr txBox="1"/>
          <p:nvPr/>
        </p:nvSpPr>
        <p:spPr>
          <a:xfrm>
            <a:off x="15827937" y="9407711"/>
            <a:ext cx="2337760" cy="261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24"/>
              </a:lnSpc>
              <a:spcBef>
                <a:spcPct val="0"/>
              </a:spcBef>
            </a:pPr>
            <a:r>
              <a:rPr lang="en-US" sz="1800" spc="-89" dirty="0">
                <a:solidFill>
                  <a:srgbClr val="F1A33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bg.uek.krakow.pl</a:t>
            </a:r>
          </a:p>
        </p:txBody>
      </p:sp>
      <p:sp>
        <p:nvSpPr>
          <p:cNvPr id="20" name="TextBox 20">
            <a:extLst>
              <a:ext uri="{FF2B5EF4-FFF2-40B4-BE49-F238E27FC236}">
                <a16:creationId xmlns:a16="http://schemas.microsoft.com/office/drawing/2014/main" id="{657ABE00-521D-E5A4-B325-8D34208E544F}"/>
              </a:ext>
            </a:extLst>
          </p:cNvPr>
          <p:cNvSpPr txBox="1"/>
          <p:nvPr/>
        </p:nvSpPr>
        <p:spPr>
          <a:xfrm>
            <a:off x="1600757" y="1582815"/>
            <a:ext cx="10901461" cy="10041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249"/>
              </a:lnSpc>
              <a:spcBef>
                <a:spcPct val="0"/>
              </a:spcBef>
            </a:pPr>
            <a:r>
              <a:rPr lang="pl-PL" sz="60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Czasopisma drapieżne a NCN*</a:t>
            </a:r>
            <a:endParaRPr lang="en-US" sz="6000" b="1" spc="-349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League Spartan"/>
              <a:cs typeface="Poppins" panose="00000500000000000000" pitchFamily="2" charset="-18"/>
              <a:sym typeface="League Spartan"/>
            </a:endParaRPr>
          </a:p>
        </p:txBody>
      </p:sp>
      <p:sp>
        <p:nvSpPr>
          <p:cNvPr id="21" name="TextBox 21">
            <a:extLst>
              <a:ext uri="{FF2B5EF4-FFF2-40B4-BE49-F238E27FC236}">
                <a16:creationId xmlns:a16="http://schemas.microsoft.com/office/drawing/2014/main" id="{043CE450-86BE-B03B-3B1B-1A9CD1D78654}"/>
              </a:ext>
            </a:extLst>
          </p:cNvPr>
          <p:cNvSpPr txBox="1"/>
          <p:nvPr/>
        </p:nvSpPr>
        <p:spPr>
          <a:xfrm>
            <a:off x="1950089" y="3580664"/>
            <a:ext cx="13639800" cy="530299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„Wybór czasopisma, w którym opublikowane będą rezultaty badań finansowanych lub współfinansowanych przez Centrum, należy do autora/ów pracy, jednak przed wysłaniem manuskryptu Centrum rekomenduje sprawdzenie kryteriów jakości danego czasopisma (np. https://thinkchecksubmit.org/journals/). Opłaty publikacyjne przeznaczone na opublikowanie pracy w czasopismach drapieżnych, tzw. </a:t>
            </a:r>
            <a:r>
              <a:rPr lang="pl-PL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predatory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r>
              <a:rPr lang="pl-PL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journals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, mogą zostać uznane za wydatkowane nieprawidłowo i podlegać zwrotowi do Centrum.”</a:t>
            </a:r>
          </a:p>
          <a:p>
            <a:pPr>
              <a:lnSpc>
                <a:spcPct val="150000"/>
              </a:lnSpc>
            </a:pP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>
              <a:lnSpc>
                <a:spcPct val="150000"/>
              </a:lnSpc>
            </a:pP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*</a:t>
            </a:r>
            <a:r>
              <a:rPr lang="pl-PL" altLang="pl-PL" i="1" dirty="0">
                <a:latin typeface="Poppins" panose="00000500000000000000" pitchFamily="2" charset="-18"/>
                <a:cs typeface="Poppins" panose="00000500000000000000" pitchFamily="2" charset="-18"/>
              </a:rPr>
              <a:t> </a:t>
            </a:r>
            <a:r>
              <a:rPr lang="pl-PL" altLang="pl-PL" i="1" dirty="0">
                <a:latin typeface="Poppins" panose="00000500000000000000" pitchFamily="2" charset="-18"/>
                <a:cs typeface="Poppins" panose="00000500000000000000" pitchFamily="2" charset="-18"/>
                <a:hlinkClick r:id="rId7"/>
              </a:rPr>
              <a:t>Zarządzenie nr 38/2020 Dyrektora Narodowego Centrum Nauki w sprawie ustalenia POLITYKI NARODOWEGO CENTRUM NAUKI DOTYCZĄCEJ OTWARTEGO DOSTĘPU DO PUBLIKACJI z dnia 27-05-2020</a:t>
            </a:r>
            <a:r>
              <a:rPr lang="pl-PL" altLang="pl-PL" i="1" dirty="0">
                <a:latin typeface="Poppins" panose="00000500000000000000" pitchFamily="2" charset="-18"/>
                <a:cs typeface="Poppins" panose="00000500000000000000" pitchFamily="2" charset="-18"/>
              </a:rPr>
              <a:t>.</a:t>
            </a:r>
            <a:endParaRPr lang="pl-PL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>
              <a:lnSpc>
                <a:spcPct val="150000"/>
              </a:lnSpc>
            </a:pP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2DE14B5B-0587-2D54-3113-439BF9D7D09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2509" y="322055"/>
            <a:ext cx="3705001" cy="82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439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D65FFF8-C729-4770-9F68-89F38486E9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FF2B5EF4-FFF2-40B4-BE49-F238E27FC236}">
                <a16:creationId xmlns:a16="http://schemas.microsoft.com/office/drawing/2014/main" id="{B65F85AC-968C-3975-8509-A12ECF18040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2509" y="395161"/>
            <a:ext cx="17402982" cy="9548939"/>
          </a:xfrm>
          <a:custGeom>
            <a:avLst/>
            <a:gdLst/>
            <a:ahLst/>
            <a:cxnLst/>
            <a:rect l="l" t="t" r="r" b="b"/>
            <a:pathLst>
              <a:path w="5882622" h="3245840">
                <a:moveTo>
                  <a:pt x="0" y="0"/>
                </a:moveTo>
                <a:lnTo>
                  <a:pt x="5882622" y="0"/>
                </a:lnTo>
                <a:lnTo>
                  <a:pt x="5882622" y="3245840"/>
                </a:lnTo>
                <a:lnTo>
                  <a:pt x="0" y="3245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pl-PL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A677AB1D-35E2-B170-5477-8667D0B20E6B}"/>
              </a:ext>
            </a:extLst>
          </p:cNvPr>
          <p:cNvSpPr/>
          <p:nvPr/>
        </p:nvSpPr>
        <p:spPr>
          <a:xfrm>
            <a:off x="0" y="7085484"/>
            <a:ext cx="3201516" cy="3201516"/>
          </a:xfrm>
          <a:custGeom>
            <a:avLst/>
            <a:gdLst/>
            <a:ahLst/>
            <a:cxnLst/>
            <a:rect l="l" t="t" r="r" b="b"/>
            <a:pathLst>
              <a:path w="3201516" h="3201516">
                <a:moveTo>
                  <a:pt x="0" y="0"/>
                </a:moveTo>
                <a:lnTo>
                  <a:pt x="3201516" y="0"/>
                </a:lnTo>
                <a:lnTo>
                  <a:pt x="3201516" y="3201516"/>
                </a:lnTo>
                <a:lnTo>
                  <a:pt x="0" y="32015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96D1FC78-2627-729B-122F-F0674E8E9D24}"/>
              </a:ext>
            </a:extLst>
          </p:cNvPr>
          <p:cNvSpPr/>
          <p:nvPr/>
        </p:nvSpPr>
        <p:spPr>
          <a:xfrm flipH="1" flipV="1">
            <a:off x="14757821" y="-9525"/>
            <a:ext cx="3530179" cy="3530179"/>
          </a:xfrm>
          <a:custGeom>
            <a:avLst/>
            <a:gdLst/>
            <a:ahLst/>
            <a:cxnLst/>
            <a:rect l="l" t="t" r="r" b="b"/>
            <a:pathLst>
              <a:path w="3530179" h="3530179">
                <a:moveTo>
                  <a:pt x="3530179" y="3530179"/>
                </a:moveTo>
                <a:lnTo>
                  <a:pt x="0" y="3530179"/>
                </a:lnTo>
                <a:lnTo>
                  <a:pt x="0" y="0"/>
                </a:lnTo>
                <a:lnTo>
                  <a:pt x="3530179" y="0"/>
                </a:lnTo>
                <a:lnTo>
                  <a:pt x="3530179" y="3530179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0D07C56E-2881-F650-E078-2E5CD7B8AB00}"/>
              </a:ext>
            </a:extLst>
          </p:cNvPr>
          <p:cNvSpPr/>
          <p:nvPr/>
        </p:nvSpPr>
        <p:spPr>
          <a:xfrm rot="5400000" flipH="1" flipV="1">
            <a:off x="14757821" y="6411159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6FE10705-1C55-A6C0-99E9-EDB2F7A1E965}"/>
              </a:ext>
            </a:extLst>
          </p:cNvPr>
          <p:cNvSpPr/>
          <p:nvPr/>
        </p:nvSpPr>
        <p:spPr>
          <a:xfrm rot="-5400000" flipH="1" flipV="1">
            <a:off x="-523019" y="-509660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16" name="Group 16">
            <a:extLst>
              <a:ext uri="{FF2B5EF4-FFF2-40B4-BE49-F238E27FC236}">
                <a16:creationId xmlns:a16="http://schemas.microsoft.com/office/drawing/2014/main" id="{EDA348A3-8236-83BF-776A-421FD66EA2BB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5589889" y="9169319"/>
            <a:ext cx="2920820" cy="738533"/>
            <a:chOff x="0" y="0"/>
            <a:chExt cx="1422665" cy="378090"/>
          </a:xfrm>
        </p:grpSpPr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D7F2193E-C182-DFFE-8160-EF1B9BDD814E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422665" cy="378090"/>
            </a:xfrm>
            <a:custGeom>
              <a:avLst/>
              <a:gdLst/>
              <a:ahLst/>
              <a:cxnLst/>
              <a:rect l="l" t="t" r="r" b="b"/>
              <a:pathLst>
                <a:path w="1422665" h="378090">
                  <a:moveTo>
                    <a:pt x="0" y="0"/>
                  </a:moveTo>
                  <a:lnTo>
                    <a:pt x="1422665" y="0"/>
                  </a:lnTo>
                  <a:lnTo>
                    <a:pt x="1422665" y="378090"/>
                  </a:lnTo>
                  <a:lnTo>
                    <a:pt x="0" y="3780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18" name="TextBox 18">
              <a:extLst>
                <a:ext uri="{FF2B5EF4-FFF2-40B4-BE49-F238E27FC236}">
                  <a16:creationId xmlns:a16="http://schemas.microsoft.com/office/drawing/2014/main" id="{AC91BB0F-1C34-E8B3-1F48-0DBD24E5A024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9525"/>
              <a:ext cx="1422665" cy="387615"/>
            </a:xfrm>
            <a:prstGeom prst="rect">
              <a:avLst/>
            </a:prstGeom>
          </p:spPr>
          <p:txBody>
            <a:bodyPr lIns="26891" tIns="26891" rIns="26891" bIns="26891" rtlCol="0" anchor="ctr"/>
            <a:lstStyle/>
            <a:p>
              <a:pPr algn="ctr">
                <a:lnSpc>
                  <a:spcPts val="1561"/>
                </a:lnSpc>
              </a:pPr>
              <a:endParaRPr/>
            </a:p>
          </p:txBody>
        </p:sp>
      </p:grpSp>
      <p:sp>
        <p:nvSpPr>
          <p:cNvPr id="19" name="TextBox 19">
            <a:extLst>
              <a:ext uri="{FF2B5EF4-FFF2-40B4-BE49-F238E27FC236}">
                <a16:creationId xmlns:a16="http://schemas.microsoft.com/office/drawing/2014/main" id="{700994D2-74F3-811A-18BB-DEBF90EBED89}"/>
              </a:ext>
            </a:extLst>
          </p:cNvPr>
          <p:cNvSpPr txBox="1"/>
          <p:nvPr/>
        </p:nvSpPr>
        <p:spPr>
          <a:xfrm>
            <a:off x="15827937" y="9407711"/>
            <a:ext cx="2337760" cy="261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24"/>
              </a:lnSpc>
              <a:spcBef>
                <a:spcPct val="0"/>
              </a:spcBef>
            </a:pPr>
            <a:r>
              <a:rPr lang="en-US" sz="1800" spc="-89" dirty="0">
                <a:solidFill>
                  <a:srgbClr val="F1A33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bg.uek.krakow.pl</a:t>
            </a:r>
          </a:p>
        </p:txBody>
      </p:sp>
      <p:sp>
        <p:nvSpPr>
          <p:cNvPr id="20" name="TextBox 20">
            <a:extLst>
              <a:ext uri="{FF2B5EF4-FFF2-40B4-BE49-F238E27FC236}">
                <a16:creationId xmlns:a16="http://schemas.microsoft.com/office/drawing/2014/main" id="{7B96C850-1784-9AE7-9465-52C98E5A87F9}"/>
              </a:ext>
            </a:extLst>
          </p:cNvPr>
          <p:cNvSpPr txBox="1"/>
          <p:nvPr/>
        </p:nvSpPr>
        <p:spPr>
          <a:xfrm>
            <a:off x="1600758" y="1582815"/>
            <a:ext cx="8610042" cy="10041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249"/>
              </a:lnSpc>
              <a:spcBef>
                <a:spcPct val="0"/>
              </a:spcBef>
            </a:pPr>
            <a:r>
              <a:rPr lang="pl-PL" sz="60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Czasopisma drapieżne</a:t>
            </a:r>
            <a:endParaRPr lang="en-US" sz="6000" b="1" spc="-349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League Spartan"/>
              <a:cs typeface="Poppins" panose="00000500000000000000" pitchFamily="2" charset="-18"/>
              <a:sym typeface="League Spartan"/>
            </a:endParaRPr>
          </a:p>
        </p:txBody>
      </p:sp>
      <p:sp>
        <p:nvSpPr>
          <p:cNvPr id="21" name="TextBox 21">
            <a:extLst>
              <a:ext uri="{FF2B5EF4-FFF2-40B4-BE49-F238E27FC236}">
                <a16:creationId xmlns:a16="http://schemas.microsoft.com/office/drawing/2014/main" id="{6FAA5180-377D-12B3-A70A-5D159BBC1F5C}"/>
              </a:ext>
            </a:extLst>
          </p:cNvPr>
          <p:cNvSpPr txBox="1"/>
          <p:nvPr/>
        </p:nvSpPr>
        <p:spPr>
          <a:xfrm>
            <a:off x="2632766" y="3302502"/>
            <a:ext cx="13639800" cy="382566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Przydatne narzędzie: serwis </a:t>
            </a:r>
            <a:r>
              <a:rPr lang="pl-PL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  <a:hlinkClick r:id="rId7"/>
              </a:rPr>
              <a:t>Think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  <a:hlinkClick r:id="rId7"/>
              </a:rPr>
              <a:t> </a:t>
            </a:r>
            <a:r>
              <a:rPr lang="pl-PL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  <a:hlinkClick r:id="rId7"/>
              </a:rPr>
              <a:t>Check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  <a:hlinkClick r:id="rId7"/>
              </a:rPr>
              <a:t> </a:t>
            </a:r>
            <a:r>
              <a:rPr lang="pl-PL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  <a:hlinkClick r:id="rId7"/>
              </a:rPr>
              <a:t>Submit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.</a:t>
            </a:r>
          </a:p>
          <a:p>
            <a:pPr>
              <a:lnSpc>
                <a:spcPct val="150000"/>
              </a:lnSpc>
            </a:pP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>
              <a:lnSpc>
                <a:spcPct val="150000"/>
              </a:lnSpc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Dostępna w języku angielskim i innych językach (w tym po polsku) lista pytań pozwalających z dużym prawdopodobieństwem stwierdzić, czy czasopismo, które rozważamy jako potencjalne miejsce publikacji artykułu, można zakwalifikować do czasopism drapieżnych.</a:t>
            </a:r>
          </a:p>
          <a:p>
            <a:pPr>
              <a:lnSpc>
                <a:spcPct val="150000"/>
              </a:lnSpc>
            </a:pP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C41AD85E-E8AC-3864-5325-9789EF1FCA8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2509" y="322055"/>
            <a:ext cx="3705001" cy="82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2693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0F9E25C-E13F-A51D-615B-46C6475553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FF2B5EF4-FFF2-40B4-BE49-F238E27FC236}">
                <a16:creationId xmlns:a16="http://schemas.microsoft.com/office/drawing/2014/main" id="{D0A89F41-1E7C-28FB-959A-A9296661202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2509" y="395161"/>
            <a:ext cx="17402982" cy="9548939"/>
          </a:xfrm>
          <a:custGeom>
            <a:avLst/>
            <a:gdLst/>
            <a:ahLst/>
            <a:cxnLst/>
            <a:rect l="l" t="t" r="r" b="b"/>
            <a:pathLst>
              <a:path w="5882622" h="3245840">
                <a:moveTo>
                  <a:pt x="0" y="0"/>
                </a:moveTo>
                <a:lnTo>
                  <a:pt x="5882622" y="0"/>
                </a:lnTo>
                <a:lnTo>
                  <a:pt x="5882622" y="3245840"/>
                </a:lnTo>
                <a:lnTo>
                  <a:pt x="0" y="3245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pl-PL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339E6630-BAE2-1AA3-8C01-915E9D6F1553}"/>
              </a:ext>
            </a:extLst>
          </p:cNvPr>
          <p:cNvSpPr/>
          <p:nvPr/>
        </p:nvSpPr>
        <p:spPr>
          <a:xfrm>
            <a:off x="0" y="7085484"/>
            <a:ext cx="3201516" cy="3201516"/>
          </a:xfrm>
          <a:custGeom>
            <a:avLst/>
            <a:gdLst/>
            <a:ahLst/>
            <a:cxnLst/>
            <a:rect l="l" t="t" r="r" b="b"/>
            <a:pathLst>
              <a:path w="3201516" h="3201516">
                <a:moveTo>
                  <a:pt x="0" y="0"/>
                </a:moveTo>
                <a:lnTo>
                  <a:pt x="3201516" y="0"/>
                </a:lnTo>
                <a:lnTo>
                  <a:pt x="3201516" y="3201516"/>
                </a:lnTo>
                <a:lnTo>
                  <a:pt x="0" y="32015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93A5CBA9-EDAA-4BD8-C5E9-F2622F33948B}"/>
              </a:ext>
            </a:extLst>
          </p:cNvPr>
          <p:cNvSpPr/>
          <p:nvPr/>
        </p:nvSpPr>
        <p:spPr>
          <a:xfrm flipH="1" flipV="1">
            <a:off x="14757821" y="-9525"/>
            <a:ext cx="3530179" cy="3530179"/>
          </a:xfrm>
          <a:custGeom>
            <a:avLst/>
            <a:gdLst/>
            <a:ahLst/>
            <a:cxnLst/>
            <a:rect l="l" t="t" r="r" b="b"/>
            <a:pathLst>
              <a:path w="3530179" h="3530179">
                <a:moveTo>
                  <a:pt x="3530179" y="3530179"/>
                </a:moveTo>
                <a:lnTo>
                  <a:pt x="0" y="3530179"/>
                </a:lnTo>
                <a:lnTo>
                  <a:pt x="0" y="0"/>
                </a:lnTo>
                <a:lnTo>
                  <a:pt x="3530179" y="0"/>
                </a:lnTo>
                <a:lnTo>
                  <a:pt x="3530179" y="3530179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4519065F-40F6-69D0-21F4-5579605F0E0A}"/>
              </a:ext>
            </a:extLst>
          </p:cNvPr>
          <p:cNvSpPr/>
          <p:nvPr/>
        </p:nvSpPr>
        <p:spPr>
          <a:xfrm rot="5400000" flipH="1" flipV="1">
            <a:off x="14757821" y="6411159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5B1C7F1A-D112-93FE-46F7-97EB5F4A5301}"/>
              </a:ext>
            </a:extLst>
          </p:cNvPr>
          <p:cNvSpPr/>
          <p:nvPr/>
        </p:nvSpPr>
        <p:spPr>
          <a:xfrm rot="-5400000" flipH="1" flipV="1">
            <a:off x="-523019" y="-509660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16" name="Group 16">
            <a:extLst>
              <a:ext uri="{FF2B5EF4-FFF2-40B4-BE49-F238E27FC236}">
                <a16:creationId xmlns:a16="http://schemas.microsoft.com/office/drawing/2014/main" id="{6AADAD4C-970F-4A87-B28A-DD48C3B14321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5589889" y="9169319"/>
            <a:ext cx="2920820" cy="738533"/>
            <a:chOff x="0" y="0"/>
            <a:chExt cx="1422665" cy="378090"/>
          </a:xfrm>
        </p:grpSpPr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E2BE90CE-D55A-5B21-7FD2-426AC3D0B89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422665" cy="378090"/>
            </a:xfrm>
            <a:custGeom>
              <a:avLst/>
              <a:gdLst/>
              <a:ahLst/>
              <a:cxnLst/>
              <a:rect l="l" t="t" r="r" b="b"/>
              <a:pathLst>
                <a:path w="1422665" h="378090">
                  <a:moveTo>
                    <a:pt x="0" y="0"/>
                  </a:moveTo>
                  <a:lnTo>
                    <a:pt x="1422665" y="0"/>
                  </a:lnTo>
                  <a:lnTo>
                    <a:pt x="1422665" y="378090"/>
                  </a:lnTo>
                  <a:lnTo>
                    <a:pt x="0" y="3780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18" name="TextBox 18">
              <a:extLst>
                <a:ext uri="{FF2B5EF4-FFF2-40B4-BE49-F238E27FC236}">
                  <a16:creationId xmlns:a16="http://schemas.microsoft.com/office/drawing/2014/main" id="{74428A0B-3E0E-8423-BF7C-FB34B62F09B9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9525"/>
              <a:ext cx="1422665" cy="387615"/>
            </a:xfrm>
            <a:prstGeom prst="rect">
              <a:avLst/>
            </a:prstGeom>
          </p:spPr>
          <p:txBody>
            <a:bodyPr lIns="26891" tIns="26891" rIns="26891" bIns="26891" rtlCol="0" anchor="ctr"/>
            <a:lstStyle/>
            <a:p>
              <a:pPr algn="ctr">
                <a:lnSpc>
                  <a:spcPts val="1561"/>
                </a:lnSpc>
              </a:pPr>
              <a:endParaRPr/>
            </a:p>
          </p:txBody>
        </p:sp>
      </p:grpSp>
      <p:sp>
        <p:nvSpPr>
          <p:cNvPr id="19" name="TextBox 19">
            <a:extLst>
              <a:ext uri="{FF2B5EF4-FFF2-40B4-BE49-F238E27FC236}">
                <a16:creationId xmlns:a16="http://schemas.microsoft.com/office/drawing/2014/main" id="{96267650-3C5A-0A8B-4EE7-8A195C82BA9E}"/>
              </a:ext>
            </a:extLst>
          </p:cNvPr>
          <p:cNvSpPr txBox="1"/>
          <p:nvPr/>
        </p:nvSpPr>
        <p:spPr>
          <a:xfrm>
            <a:off x="15827937" y="9407711"/>
            <a:ext cx="2337760" cy="261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24"/>
              </a:lnSpc>
              <a:spcBef>
                <a:spcPct val="0"/>
              </a:spcBef>
            </a:pPr>
            <a:r>
              <a:rPr lang="en-US" sz="1800" spc="-89" dirty="0">
                <a:solidFill>
                  <a:srgbClr val="F1A33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bg.uek.krakow.pl</a:t>
            </a:r>
          </a:p>
        </p:txBody>
      </p:sp>
      <p:sp>
        <p:nvSpPr>
          <p:cNvPr id="20" name="TextBox 20">
            <a:extLst>
              <a:ext uri="{FF2B5EF4-FFF2-40B4-BE49-F238E27FC236}">
                <a16:creationId xmlns:a16="http://schemas.microsoft.com/office/drawing/2014/main" id="{61AE387A-F8A3-3DED-1E1D-9411CD65064F}"/>
              </a:ext>
            </a:extLst>
          </p:cNvPr>
          <p:cNvSpPr txBox="1"/>
          <p:nvPr/>
        </p:nvSpPr>
        <p:spPr>
          <a:xfrm>
            <a:off x="1600758" y="1582815"/>
            <a:ext cx="14858442" cy="10041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249"/>
              </a:lnSpc>
              <a:spcBef>
                <a:spcPct val="0"/>
              </a:spcBef>
            </a:pPr>
            <a:r>
              <a:rPr lang="pl-PL" sz="60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Programy otwartego publikowania w UEK</a:t>
            </a:r>
            <a:endParaRPr lang="en-US" sz="6000" b="1" spc="-349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League Spartan"/>
              <a:cs typeface="Poppins" panose="00000500000000000000" pitchFamily="2" charset="-18"/>
              <a:sym typeface="League Spartan"/>
            </a:endParaRPr>
          </a:p>
        </p:txBody>
      </p:sp>
      <p:sp>
        <p:nvSpPr>
          <p:cNvPr id="21" name="TextBox 21">
            <a:extLst>
              <a:ext uri="{FF2B5EF4-FFF2-40B4-BE49-F238E27FC236}">
                <a16:creationId xmlns:a16="http://schemas.microsoft.com/office/drawing/2014/main" id="{633998D9-464C-180F-57A7-F9AEF508BC5A}"/>
              </a:ext>
            </a:extLst>
          </p:cNvPr>
          <p:cNvSpPr txBox="1"/>
          <p:nvPr/>
        </p:nvSpPr>
        <p:spPr>
          <a:xfrm>
            <a:off x="2567764" y="3415461"/>
            <a:ext cx="13152472" cy="694754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Umożliwiają publikowanie artykułów w otwartym dostępie w czasopismach hybrydowych dzięki finansowaniu przez </a:t>
            </a:r>
            <a:r>
              <a:rPr lang="pl-PL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MNiSW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 – Ministerstwo pokrywa koszt APC dla określonej puli artykułów w danym okresie.</a:t>
            </a:r>
          </a:p>
          <a:p>
            <a:pPr>
              <a:lnSpc>
                <a:spcPct val="150000"/>
              </a:lnSpc>
            </a:pP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>
              <a:lnSpc>
                <a:spcPct val="150000"/>
              </a:lnSpc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Programy są realizowane przez ICM w ramach licencji Wirtualnej Biblioteki Nauki.</a:t>
            </a:r>
          </a:p>
          <a:p>
            <a:pPr>
              <a:lnSpc>
                <a:spcPct val="150000"/>
              </a:lnSpc>
            </a:pP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>
              <a:lnSpc>
                <a:spcPct val="150000"/>
              </a:lnSpc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Można z nich korzystać niezależnie od grantów NCN (tam jest to ścieżka trzecia).</a:t>
            </a:r>
          </a:p>
          <a:p>
            <a:pPr>
              <a:lnSpc>
                <a:spcPct val="150000"/>
              </a:lnSpc>
            </a:pP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>
              <a:lnSpc>
                <a:spcPct val="150000"/>
              </a:lnSpc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Są przeznaczone dla autorów korespondencyjnych afiliowanych w Uniwersytecie Ekonomicznym w Krakowie.</a:t>
            </a:r>
          </a:p>
          <a:p>
            <a:pPr>
              <a:lnSpc>
                <a:spcPct val="150000"/>
              </a:lnSpc>
            </a:pPr>
            <a:endParaRPr lang="pl-PL" sz="32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>
              <a:lnSpc>
                <a:spcPct val="150000"/>
              </a:lnSpc>
            </a:pPr>
            <a:endParaRPr lang="pl-PL" sz="32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81441A2A-92C2-D31D-C720-34EB862C5E0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2509" y="322055"/>
            <a:ext cx="3705001" cy="82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257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97D68B9-ABD4-6B1A-E707-2A299A58CA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FF2B5EF4-FFF2-40B4-BE49-F238E27FC236}">
                <a16:creationId xmlns:a16="http://schemas.microsoft.com/office/drawing/2014/main" id="{936B6EA5-1258-BC4C-43F2-361388D7D43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2509" y="395161"/>
            <a:ext cx="17402982" cy="9548939"/>
          </a:xfrm>
          <a:custGeom>
            <a:avLst/>
            <a:gdLst/>
            <a:ahLst/>
            <a:cxnLst/>
            <a:rect l="l" t="t" r="r" b="b"/>
            <a:pathLst>
              <a:path w="5882622" h="3245840">
                <a:moveTo>
                  <a:pt x="0" y="0"/>
                </a:moveTo>
                <a:lnTo>
                  <a:pt x="5882622" y="0"/>
                </a:lnTo>
                <a:lnTo>
                  <a:pt x="5882622" y="3245840"/>
                </a:lnTo>
                <a:lnTo>
                  <a:pt x="0" y="3245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pl-PL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44A5DBB8-D27F-DE7F-4AD2-D86A2165BECC}"/>
              </a:ext>
            </a:extLst>
          </p:cNvPr>
          <p:cNvSpPr/>
          <p:nvPr/>
        </p:nvSpPr>
        <p:spPr>
          <a:xfrm>
            <a:off x="0" y="7085484"/>
            <a:ext cx="3201516" cy="3201516"/>
          </a:xfrm>
          <a:custGeom>
            <a:avLst/>
            <a:gdLst/>
            <a:ahLst/>
            <a:cxnLst/>
            <a:rect l="l" t="t" r="r" b="b"/>
            <a:pathLst>
              <a:path w="3201516" h="3201516">
                <a:moveTo>
                  <a:pt x="0" y="0"/>
                </a:moveTo>
                <a:lnTo>
                  <a:pt x="3201516" y="0"/>
                </a:lnTo>
                <a:lnTo>
                  <a:pt x="3201516" y="3201516"/>
                </a:lnTo>
                <a:lnTo>
                  <a:pt x="0" y="32015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43714A89-F316-73CF-F5DF-A4A48991A0DF}"/>
              </a:ext>
            </a:extLst>
          </p:cNvPr>
          <p:cNvSpPr/>
          <p:nvPr/>
        </p:nvSpPr>
        <p:spPr>
          <a:xfrm flipH="1" flipV="1">
            <a:off x="14757821" y="-9525"/>
            <a:ext cx="3530179" cy="3530179"/>
          </a:xfrm>
          <a:custGeom>
            <a:avLst/>
            <a:gdLst/>
            <a:ahLst/>
            <a:cxnLst/>
            <a:rect l="l" t="t" r="r" b="b"/>
            <a:pathLst>
              <a:path w="3530179" h="3530179">
                <a:moveTo>
                  <a:pt x="3530179" y="3530179"/>
                </a:moveTo>
                <a:lnTo>
                  <a:pt x="0" y="3530179"/>
                </a:lnTo>
                <a:lnTo>
                  <a:pt x="0" y="0"/>
                </a:lnTo>
                <a:lnTo>
                  <a:pt x="3530179" y="0"/>
                </a:lnTo>
                <a:lnTo>
                  <a:pt x="3530179" y="3530179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131AD8C2-8876-57D3-DB79-67E0CE1ED9F3}"/>
              </a:ext>
            </a:extLst>
          </p:cNvPr>
          <p:cNvSpPr/>
          <p:nvPr/>
        </p:nvSpPr>
        <p:spPr>
          <a:xfrm rot="5400000" flipH="1" flipV="1">
            <a:off x="14757821" y="6411159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C081D9FD-6513-2C82-7F45-092260E7B7A4}"/>
              </a:ext>
            </a:extLst>
          </p:cNvPr>
          <p:cNvSpPr/>
          <p:nvPr/>
        </p:nvSpPr>
        <p:spPr>
          <a:xfrm rot="-5400000" flipH="1" flipV="1">
            <a:off x="-523019" y="-509660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16" name="Group 16">
            <a:extLst>
              <a:ext uri="{FF2B5EF4-FFF2-40B4-BE49-F238E27FC236}">
                <a16:creationId xmlns:a16="http://schemas.microsoft.com/office/drawing/2014/main" id="{42C93ECE-D8DD-BBCF-EB65-9007BCB47E2D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5589889" y="9169319"/>
            <a:ext cx="2920820" cy="738533"/>
            <a:chOff x="0" y="0"/>
            <a:chExt cx="1422665" cy="378090"/>
          </a:xfrm>
        </p:grpSpPr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E6DA25BB-AC01-E63C-FEF5-C0C7D3E3EBB4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422665" cy="378090"/>
            </a:xfrm>
            <a:custGeom>
              <a:avLst/>
              <a:gdLst/>
              <a:ahLst/>
              <a:cxnLst/>
              <a:rect l="l" t="t" r="r" b="b"/>
              <a:pathLst>
                <a:path w="1422665" h="378090">
                  <a:moveTo>
                    <a:pt x="0" y="0"/>
                  </a:moveTo>
                  <a:lnTo>
                    <a:pt x="1422665" y="0"/>
                  </a:lnTo>
                  <a:lnTo>
                    <a:pt x="1422665" y="378090"/>
                  </a:lnTo>
                  <a:lnTo>
                    <a:pt x="0" y="3780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18" name="TextBox 18">
              <a:extLst>
                <a:ext uri="{FF2B5EF4-FFF2-40B4-BE49-F238E27FC236}">
                  <a16:creationId xmlns:a16="http://schemas.microsoft.com/office/drawing/2014/main" id="{A52A1F35-432C-305D-955C-D9E7AB0CE8DF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9525"/>
              <a:ext cx="1422665" cy="387615"/>
            </a:xfrm>
            <a:prstGeom prst="rect">
              <a:avLst/>
            </a:prstGeom>
          </p:spPr>
          <p:txBody>
            <a:bodyPr lIns="26891" tIns="26891" rIns="26891" bIns="26891" rtlCol="0" anchor="ctr"/>
            <a:lstStyle/>
            <a:p>
              <a:pPr algn="ctr">
                <a:lnSpc>
                  <a:spcPts val="1561"/>
                </a:lnSpc>
              </a:pPr>
              <a:endParaRPr/>
            </a:p>
          </p:txBody>
        </p:sp>
      </p:grpSp>
      <p:sp>
        <p:nvSpPr>
          <p:cNvPr id="19" name="TextBox 19">
            <a:extLst>
              <a:ext uri="{FF2B5EF4-FFF2-40B4-BE49-F238E27FC236}">
                <a16:creationId xmlns:a16="http://schemas.microsoft.com/office/drawing/2014/main" id="{A0D8ADC2-DC5E-C673-6147-5BBFF21341FF}"/>
              </a:ext>
            </a:extLst>
          </p:cNvPr>
          <p:cNvSpPr txBox="1"/>
          <p:nvPr/>
        </p:nvSpPr>
        <p:spPr>
          <a:xfrm>
            <a:off x="15827937" y="9407711"/>
            <a:ext cx="2337760" cy="261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24"/>
              </a:lnSpc>
              <a:spcBef>
                <a:spcPct val="0"/>
              </a:spcBef>
            </a:pPr>
            <a:r>
              <a:rPr lang="en-US" sz="1800" spc="-89" dirty="0">
                <a:solidFill>
                  <a:srgbClr val="F1A33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bg.uek.krakow.pl</a:t>
            </a:r>
          </a:p>
        </p:txBody>
      </p:sp>
      <p:sp>
        <p:nvSpPr>
          <p:cNvPr id="20" name="TextBox 20">
            <a:extLst>
              <a:ext uri="{FF2B5EF4-FFF2-40B4-BE49-F238E27FC236}">
                <a16:creationId xmlns:a16="http://schemas.microsoft.com/office/drawing/2014/main" id="{C9316BE2-970E-9AB7-B1BF-EA2F3C19318F}"/>
              </a:ext>
            </a:extLst>
          </p:cNvPr>
          <p:cNvSpPr txBox="1"/>
          <p:nvPr/>
        </p:nvSpPr>
        <p:spPr>
          <a:xfrm>
            <a:off x="1600758" y="1582815"/>
            <a:ext cx="14858442" cy="10041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249"/>
              </a:lnSpc>
              <a:spcBef>
                <a:spcPct val="0"/>
              </a:spcBef>
            </a:pPr>
            <a:r>
              <a:rPr lang="pl-PL" sz="60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Programy otwartego publikowania w UEK</a:t>
            </a:r>
            <a:endParaRPr lang="en-US" sz="6000" b="1" spc="-349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League Spartan"/>
              <a:cs typeface="Poppins" panose="00000500000000000000" pitchFamily="2" charset="-18"/>
              <a:sym typeface="League Spartan"/>
            </a:endParaRPr>
          </a:p>
        </p:txBody>
      </p:sp>
      <p:sp>
        <p:nvSpPr>
          <p:cNvPr id="21" name="TextBox 21">
            <a:extLst>
              <a:ext uri="{FF2B5EF4-FFF2-40B4-BE49-F238E27FC236}">
                <a16:creationId xmlns:a16="http://schemas.microsoft.com/office/drawing/2014/main" id="{A6C259BC-4309-97AD-9CE2-6A19059D39C2}"/>
              </a:ext>
            </a:extLst>
          </p:cNvPr>
          <p:cNvSpPr txBox="1"/>
          <p:nvPr/>
        </p:nvSpPr>
        <p:spPr>
          <a:xfrm>
            <a:off x="2994994" y="2866049"/>
            <a:ext cx="12915344" cy="860953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Obecnie UEK bierze udział w pięciu programach:</a:t>
            </a:r>
          </a:p>
          <a:p>
            <a:pPr>
              <a:lnSpc>
                <a:spcPct val="150000"/>
              </a:lnSpc>
            </a:pP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  <a:hlinkClick r:id="rId7"/>
              </a:rPr>
              <a:t>Elsevier</a:t>
            </a: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  <a:hlinkClick r:id="rId8"/>
              </a:rPr>
              <a:t>Springer</a:t>
            </a: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  <a:hlinkClick r:id="rId9"/>
              </a:rPr>
              <a:t>Emerald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  <a:hlinkClick r:id="rId9"/>
              </a:rPr>
              <a:t> Publishing</a:t>
            </a: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  <a:hlinkClick r:id="rId10"/>
              </a:rPr>
              <a:t>Cambridge University Press</a:t>
            </a: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  <a:hlinkClick r:id="rId11"/>
              </a:rPr>
              <a:t>Oxford University Press</a:t>
            </a: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>
              <a:lnSpc>
                <a:spcPct val="150000"/>
              </a:lnSpc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Informacje na stronie Biblioteki UEK pochodzą z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  <a:hlinkClick r:id="rId12"/>
              </a:rPr>
              <a:t>Wirtualnej Biblioteki Nauki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.</a:t>
            </a:r>
          </a:p>
          <a:p>
            <a:pPr>
              <a:lnSpc>
                <a:spcPct val="150000"/>
              </a:lnSpc>
            </a:pP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>
              <a:lnSpc>
                <a:spcPct val="150000"/>
              </a:lnSpc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Przy planowaniu publikacji z wykorzystaniem jednego z programów trzeba sprawdzić aktualną pulę artykułów do wykorzystania w bieżącej edycji danego programu.</a:t>
            </a:r>
          </a:p>
          <a:p>
            <a:pPr>
              <a:lnSpc>
                <a:spcPct val="150000"/>
              </a:lnSpc>
            </a:pP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>
              <a:lnSpc>
                <a:spcPct val="150000"/>
              </a:lnSpc>
            </a:pPr>
            <a:endParaRPr lang="pl-PL" sz="32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>
              <a:lnSpc>
                <a:spcPct val="150000"/>
              </a:lnSpc>
            </a:pPr>
            <a:endParaRPr lang="pl-PL" sz="32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65B6B7B9-8A53-09BD-7F49-50B9262A886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42509" y="322055"/>
            <a:ext cx="3705001" cy="82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4144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3F24A44-45B4-2371-CF74-A514AD6C00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FF2B5EF4-FFF2-40B4-BE49-F238E27FC236}">
                <a16:creationId xmlns:a16="http://schemas.microsoft.com/office/drawing/2014/main" id="{306467B0-3306-BB04-ABF2-7181FFF3BC7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2509" y="395161"/>
            <a:ext cx="17402982" cy="9548939"/>
          </a:xfrm>
          <a:custGeom>
            <a:avLst/>
            <a:gdLst/>
            <a:ahLst/>
            <a:cxnLst/>
            <a:rect l="l" t="t" r="r" b="b"/>
            <a:pathLst>
              <a:path w="5882622" h="3245840">
                <a:moveTo>
                  <a:pt x="0" y="0"/>
                </a:moveTo>
                <a:lnTo>
                  <a:pt x="5882622" y="0"/>
                </a:lnTo>
                <a:lnTo>
                  <a:pt x="5882622" y="3245840"/>
                </a:lnTo>
                <a:lnTo>
                  <a:pt x="0" y="3245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pl-PL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A93C542D-496C-D957-E9DB-55F49F3532E8}"/>
              </a:ext>
            </a:extLst>
          </p:cNvPr>
          <p:cNvSpPr/>
          <p:nvPr/>
        </p:nvSpPr>
        <p:spPr>
          <a:xfrm>
            <a:off x="0" y="7085484"/>
            <a:ext cx="3201516" cy="3201516"/>
          </a:xfrm>
          <a:custGeom>
            <a:avLst/>
            <a:gdLst/>
            <a:ahLst/>
            <a:cxnLst/>
            <a:rect l="l" t="t" r="r" b="b"/>
            <a:pathLst>
              <a:path w="3201516" h="3201516">
                <a:moveTo>
                  <a:pt x="0" y="0"/>
                </a:moveTo>
                <a:lnTo>
                  <a:pt x="3201516" y="0"/>
                </a:lnTo>
                <a:lnTo>
                  <a:pt x="3201516" y="3201516"/>
                </a:lnTo>
                <a:lnTo>
                  <a:pt x="0" y="32015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611352BF-830B-8ADA-5D5E-A44FA3D75394}"/>
              </a:ext>
            </a:extLst>
          </p:cNvPr>
          <p:cNvSpPr/>
          <p:nvPr/>
        </p:nvSpPr>
        <p:spPr>
          <a:xfrm flipH="1" flipV="1">
            <a:off x="14757821" y="-9525"/>
            <a:ext cx="3530179" cy="3530179"/>
          </a:xfrm>
          <a:custGeom>
            <a:avLst/>
            <a:gdLst/>
            <a:ahLst/>
            <a:cxnLst/>
            <a:rect l="l" t="t" r="r" b="b"/>
            <a:pathLst>
              <a:path w="3530179" h="3530179">
                <a:moveTo>
                  <a:pt x="3530179" y="3530179"/>
                </a:moveTo>
                <a:lnTo>
                  <a:pt x="0" y="3530179"/>
                </a:lnTo>
                <a:lnTo>
                  <a:pt x="0" y="0"/>
                </a:lnTo>
                <a:lnTo>
                  <a:pt x="3530179" y="0"/>
                </a:lnTo>
                <a:lnTo>
                  <a:pt x="3530179" y="3530179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8B38FBE2-3559-4580-7BE1-EAABBCEC990E}"/>
              </a:ext>
            </a:extLst>
          </p:cNvPr>
          <p:cNvSpPr/>
          <p:nvPr/>
        </p:nvSpPr>
        <p:spPr>
          <a:xfrm rot="5400000" flipH="1" flipV="1">
            <a:off x="14757821" y="6411159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D2B63C70-0B3E-996E-52E0-FCD6A0E3471E}"/>
              </a:ext>
            </a:extLst>
          </p:cNvPr>
          <p:cNvSpPr/>
          <p:nvPr/>
        </p:nvSpPr>
        <p:spPr>
          <a:xfrm rot="-5400000" flipH="1" flipV="1">
            <a:off x="-523019" y="-509660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16" name="Group 16">
            <a:extLst>
              <a:ext uri="{FF2B5EF4-FFF2-40B4-BE49-F238E27FC236}">
                <a16:creationId xmlns:a16="http://schemas.microsoft.com/office/drawing/2014/main" id="{59816E86-B1F8-9792-0EA5-59DBDB2BAA30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5589889" y="9169319"/>
            <a:ext cx="2920820" cy="738533"/>
            <a:chOff x="0" y="0"/>
            <a:chExt cx="1422665" cy="378090"/>
          </a:xfrm>
        </p:grpSpPr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D1D2740A-F133-42F3-1F13-802F82EC0941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422665" cy="378090"/>
            </a:xfrm>
            <a:custGeom>
              <a:avLst/>
              <a:gdLst/>
              <a:ahLst/>
              <a:cxnLst/>
              <a:rect l="l" t="t" r="r" b="b"/>
              <a:pathLst>
                <a:path w="1422665" h="378090">
                  <a:moveTo>
                    <a:pt x="0" y="0"/>
                  </a:moveTo>
                  <a:lnTo>
                    <a:pt x="1422665" y="0"/>
                  </a:lnTo>
                  <a:lnTo>
                    <a:pt x="1422665" y="378090"/>
                  </a:lnTo>
                  <a:lnTo>
                    <a:pt x="0" y="3780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18" name="TextBox 18">
              <a:extLst>
                <a:ext uri="{FF2B5EF4-FFF2-40B4-BE49-F238E27FC236}">
                  <a16:creationId xmlns:a16="http://schemas.microsoft.com/office/drawing/2014/main" id="{C79A18B7-A9E0-4F25-06F8-33FF5D9AF407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9525"/>
              <a:ext cx="1422665" cy="387615"/>
            </a:xfrm>
            <a:prstGeom prst="rect">
              <a:avLst/>
            </a:prstGeom>
          </p:spPr>
          <p:txBody>
            <a:bodyPr lIns="26891" tIns="26891" rIns="26891" bIns="26891" rtlCol="0" anchor="ctr"/>
            <a:lstStyle/>
            <a:p>
              <a:pPr algn="ctr">
                <a:lnSpc>
                  <a:spcPts val="1561"/>
                </a:lnSpc>
              </a:pPr>
              <a:endParaRPr/>
            </a:p>
          </p:txBody>
        </p:sp>
      </p:grpSp>
      <p:sp>
        <p:nvSpPr>
          <p:cNvPr id="19" name="TextBox 19">
            <a:extLst>
              <a:ext uri="{FF2B5EF4-FFF2-40B4-BE49-F238E27FC236}">
                <a16:creationId xmlns:a16="http://schemas.microsoft.com/office/drawing/2014/main" id="{BFEF19E9-34D1-5023-86AB-12638ABD0ACF}"/>
              </a:ext>
            </a:extLst>
          </p:cNvPr>
          <p:cNvSpPr txBox="1"/>
          <p:nvPr/>
        </p:nvSpPr>
        <p:spPr>
          <a:xfrm>
            <a:off x="15827937" y="9407711"/>
            <a:ext cx="2337760" cy="261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24"/>
              </a:lnSpc>
              <a:spcBef>
                <a:spcPct val="0"/>
              </a:spcBef>
            </a:pPr>
            <a:r>
              <a:rPr lang="en-US" sz="1800" spc="-89" dirty="0">
                <a:solidFill>
                  <a:srgbClr val="F1A33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bg.uek.krakow.pl</a:t>
            </a:r>
          </a:p>
        </p:txBody>
      </p:sp>
      <p:sp>
        <p:nvSpPr>
          <p:cNvPr id="20" name="TextBox 20">
            <a:extLst>
              <a:ext uri="{FF2B5EF4-FFF2-40B4-BE49-F238E27FC236}">
                <a16:creationId xmlns:a16="http://schemas.microsoft.com/office/drawing/2014/main" id="{F01B83F1-15E7-3504-D154-5DB71524D1E1}"/>
              </a:ext>
            </a:extLst>
          </p:cNvPr>
          <p:cNvSpPr txBox="1"/>
          <p:nvPr/>
        </p:nvSpPr>
        <p:spPr>
          <a:xfrm>
            <a:off x="1600758" y="1582815"/>
            <a:ext cx="5594323" cy="10041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249"/>
              </a:lnSpc>
              <a:spcBef>
                <a:spcPct val="0"/>
              </a:spcBef>
            </a:pPr>
            <a:r>
              <a:rPr lang="pl-PL" sz="60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Otwarta Nauka</a:t>
            </a:r>
            <a:endParaRPr lang="en-US" sz="6000" b="1" spc="-349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League Spartan"/>
              <a:cs typeface="Poppins" panose="00000500000000000000" pitchFamily="2" charset="-18"/>
              <a:sym typeface="League Spartan"/>
            </a:endParaRPr>
          </a:p>
        </p:txBody>
      </p:sp>
      <p:sp>
        <p:nvSpPr>
          <p:cNvPr id="21" name="TextBox 21">
            <a:extLst>
              <a:ext uri="{FF2B5EF4-FFF2-40B4-BE49-F238E27FC236}">
                <a16:creationId xmlns:a16="http://schemas.microsoft.com/office/drawing/2014/main" id="{0224A3A6-4D83-A51C-5E13-BFC37C102463}"/>
              </a:ext>
            </a:extLst>
          </p:cNvPr>
          <p:cNvSpPr txBox="1"/>
          <p:nvPr/>
        </p:nvSpPr>
        <p:spPr>
          <a:xfrm>
            <a:off x="1767967" y="3339137"/>
            <a:ext cx="13787051" cy="534710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ct val="0"/>
              </a:spcBef>
            </a:pPr>
            <a:r>
              <a:rPr lang="pl-PL" alt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Ruch Open Access rozwija się nieustannie od lat dziewięćdziesiątych XX wieku i podejmuje działania na rzecz wolnego, powszechnego i trwałego dostępu do publikacji naukowych. Aby spełnić te warunki, musi to być dostęp bezpłatny i pozbawiony ograniczeń technicznych. </a:t>
            </a:r>
          </a:p>
          <a:p>
            <a:pPr>
              <a:spcBef>
                <a:spcPct val="0"/>
              </a:spcBef>
            </a:pPr>
            <a:endParaRPr lang="pl-PL" altLang="pl-PL" sz="2400" dirty="0"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pPr>
              <a:spcBef>
                <a:spcPct val="0"/>
              </a:spcBef>
            </a:pPr>
            <a:r>
              <a:rPr lang="pl-PL" alt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Nowy paradygmat nauki: </a:t>
            </a:r>
            <a:r>
              <a:rPr lang="pl-PL" altLang="pl-PL" sz="2400" dirty="0">
                <a:solidFill>
                  <a:srgbClr val="F1A336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nauka jest dobrem publicznym</a:t>
            </a:r>
            <a:r>
              <a:rPr lang="pl-PL" alt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.</a:t>
            </a:r>
          </a:p>
          <a:p>
            <a:pPr>
              <a:spcBef>
                <a:spcPct val="0"/>
              </a:spcBef>
            </a:pPr>
            <a:endParaRPr lang="pl-PL" altLang="pl-PL" sz="2400" dirty="0"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pPr>
              <a:spcBef>
                <a:spcPct val="0"/>
              </a:spcBef>
            </a:pPr>
            <a:r>
              <a:rPr lang="pl-PL" alt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„Koncepcja otwartego dostępu (z ang. Open Access) dotyczy udostępniania w postaci cyfrowej w Internecie publikacji naukowych i wyników badań finansowanych ze środków publicznych w celu umożliwienia bezpłatnego ich wykorzystania przez naukowców, studentów, przedsiębiorców i całe społeczeństwo.”  - </a:t>
            </a:r>
            <a:r>
              <a:rPr lang="pl-PL" altLang="pl-PL" sz="2000" i="1" dirty="0">
                <a:latin typeface="Poppins" panose="00000500000000000000" pitchFamily="2" charset="-18"/>
                <a:cs typeface="Poppins" panose="00000500000000000000" pitchFamily="2" charset="-18"/>
                <a:hlinkClick r:id="rId7"/>
              </a:rPr>
              <a:t>Zarządzenie nr 38/2020 Dyrektora Narodowego Centrum Nauki w sprawie ustalenia POLITYKI NARODOWEGO CENTRUM NAUKI DOTYCZĄCEJ OTWARTEGO DOSTĘPU DO PUBLIKACJI z dnia 27-05-2020.</a:t>
            </a:r>
            <a:endParaRPr lang="pl-PL" altLang="pl-PL" sz="2000" i="1" dirty="0"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pPr>
              <a:lnSpc>
                <a:spcPct val="150000"/>
              </a:lnSpc>
            </a:pPr>
            <a:endParaRPr lang="pl-PL" sz="32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E8A3477C-5352-19FE-85B5-8A0FD669BC3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2509" y="322055"/>
            <a:ext cx="3705001" cy="82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5694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0B48D44-64F6-4EB1-4EBD-1F8600B0C4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FF2B5EF4-FFF2-40B4-BE49-F238E27FC236}">
                <a16:creationId xmlns:a16="http://schemas.microsoft.com/office/drawing/2014/main" id="{B3D5C640-8B1F-CD40-F9AF-740414571D2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2509" y="395161"/>
            <a:ext cx="17402982" cy="9548939"/>
          </a:xfrm>
          <a:custGeom>
            <a:avLst/>
            <a:gdLst/>
            <a:ahLst/>
            <a:cxnLst/>
            <a:rect l="l" t="t" r="r" b="b"/>
            <a:pathLst>
              <a:path w="5882622" h="3245840">
                <a:moveTo>
                  <a:pt x="0" y="0"/>
                </a:moveTo>
                <a:lnTo>
                  <a:pt x="5882622" y="0"/>
                </a:lnTo>
                <a:lnTo>
                  <a:pt x="5882622" y="3245840"/>
                </a:lnTo>
                <a:lnTo>
                  <a:pt x="0" y="3245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pl-PL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EEDCED56-5D50-BC41-B8A8-F9E638BA8943}"/>
              </a:ext>
            </a:extLst>
          </p:cNvPr>
          <p:cNvSpPr/>
          <p:nvPr/>
        </p:nvSpPr>
        <p:spPr>
          <a:xfrm>
            <a:off x="0" y="7085484"/>
            <a:ext cx="3201516" cy="3201516"/>
          </a:xfrm>
          <a:custGeom>
            <a:avLst/>
            <a:gdLst/>
            <a:ahLst/>
            <a:cxnLst/>
            <a:rect l="l" t="t" r="r" b="b"/>
            <a:pathLst>
              <a:path w="3201516" h="3201516">
                <a:moveTo>
                  <a:pt x="0" y="0"/>
                </a:moveTo>
                <a:lnTo>
                  <a:pt x="3201516" y="0"/>
                </a:lnTo>
                <a:lnTo>
                  <a:pt x="3201516" y="3201516"/>
                </a:lnTo>
                <a:lnTo>
                  <a:pt x="0" y="32015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F9EA7D49-0026-371C-B5F6-91B112DA7FDF}"/>
              </a:ext>
            </a:extLst>
          </p:cNvPr>
          <p:cNvSpPr/>
          <p:nvPr/>
        </p:nvSpPr>
        <p:spPr>
          <a:xfrm flipH="1" flipV="1">
            <a:off x="14757821" y="-9525"/>
            <a:ext cx="3530179" cy="3530179"/>
          </a:xfrm>
          <a:custGeom>
            <a:avLst/>
            <a:gdLst/>
            <a:ahLst/>
            <a:cxnLst/>
            <a:rect l="l" t="t" r="r" b="b"/>
            <a:pathLst>
              <a:path w="3530179" h="3530179">
                <a:moveTo>
                  <a:pt x="3530179" y="3530179"/>
                </a:moveTo>
                <a:lnTo>
                  <a:pt x="0" y="3530179"/>
                </a:lnTo>
                <a:lnTo>
                  <a:pt x="0" y="0"/>
                </a:lnTo>
                <a:lnTo>
                  <a:pt x="3530179" y="0"/>
                </a:lnTo>
                <a:lnTo>
                  <a:pt x="3530179" y="3530179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8AB229CD-A7A3-1F9D-F131-1EFA8ECD339B}"/>
              </a:ext>
            </a:extLst>
          </p:cNvPr>
          <p:cNvSpPr/>
          <p:nvPr/>
        </p:nvSpPr>
        <p:spPr>
          <a:xfrm rot="5400000" flipH="1" flipV="1">
            <a:off x="14757821" y="6411159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BF13A20A-9DC7-1F68-33BF-5847D7A7A5A4}"/>
              </a:ext>
            </a:extLst>
          </p:cNvPr>
          <p:cNvSpPr/>
          <p:nvPr/>
        </p:nvSpPr>
        <p:spPr>
          <a:xfrm rot="-5400000" flipH="1" flipV="1">
            <a:off x="-523019" y="-509660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16" name="Group 16">
            <a:extLst>
              <a:ext uri="{FF2B5EF4-FFF2-40B4-BE49-F238E27FC236}">
                <a16:creationId xmlns:a16="http://schemas.microsoft.com/office/drawing/2014/main" id="{23ADFD56-723E-B7E0-D886-E7A2EF45514A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5589889" y="9169319"/>
            <a:ext cx="2920820" cy="738533"/>
            <a:chOff x="0" y="0"/>
            <a:chExt cx="1422665" cy="378090"/>
          </a:xfrm>
        </p:grpSpPr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9C80FE5E-20E3-91D4-9B2F-EC16428F7700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422665" cy="378090"/>
            </a:xfrm>
            <a:custGeom>
              <a:avLst/>
              <a:gdLst/>
              <a:ahLst/>
              <a:cxnLst/>
              <a:rect l="l" t="t" r="r" b="b"/>
              <a:pathLst>
                <a:path w="1422665" h="378090">
                  <a:moveTo>
                    <a:pt x="0" y="0"/>
                  </a:moveTo>
                  <a:lnTo>
                    <a:pt x="1422665" y="0"/>
                  </a:lnTo>
                  <a:lnTo>
                    <a:pt x="1422665" y="378090"/>
                  </a:lnTo>
                  <a:lnTo>
                    <a:pt x="0" y="3780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18" name="TextBox 18">
              <a:extLst>
                <a:ext uri="{FF2B5EF4-FFF2-40B4-BE49-F238E27FC236}">
                  <a16:creationId xmlns:a16="http://schemas.microsoft.com/office/drawing/2014/main" id="{33D1C5A0-3FFB-7CD1-4957-F429A326AEAD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9525"/>
              <a:ext cx="1422665" cy="387615"/>
            </a:xfrm>
            <a:prstGeom prst="rect">
              <a:avLst/>
            </a:prstGeom>
          </p:spPr>
          <p:txBody>
            <a:bodyPr lIns="26891" tIns="26891" rIns="26891" bIns="26891" rtlCol="0" anchor="ctr"/>
            <a:lstStyle/>
            <a:p>
              <a:pPr algn="ctr">
                <a:lnSpc>
                  <a:spcPts val="1561"/>
                </a:lnSpc>
              </a:pPr>
              <a:endParaRPr/>
            </a:p>
          </p:txBody>
        </p:sp>
      </p:grpSp>
      <p:sp>
        <p:nvSpPr>
          <p:cNvPr id="19" name="TextBox 19">
            <a:extLst>
              <a:ext uri="{FF2B5EF4-FFF2-40B4-BE49-F238E27FC236}">
                <a16:creationId xmlns:a16="http://schemas.microsoft.com/office/drawing/2014/main" id="{A8584BCE-B2C6-F2C0-F526-46CFF30F5ED1}"/>
              </a:ext>
            </a:extLst>
          </p:cNvPr>
          <p:cNvSpPr txBox="1"/>
          <p:nvPr/>
        </p:nvSpPr>
        <p:spPr>
          <a:xfrm>
            <a:off x="15827937" y="9407711"/>
            <a:ext cx="2337760" cy="261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24"/>
              </a:lnSpc>
              <a:spcBef>
                <a:spcPct val="0"/>
              </a:spcBef>
            </a:pPr>
            <a:r>
              <a:rPr lang="en-US" sz="1800" spc="-89" dirty="0">
                <a:solidFill>
                  <a:srgbClr val="F1A33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bg.uek.krakow.pl</a:t>
            </a:r>
          </a:p>
        </p:txBody>
      </p:sp>
      <p:sp>
        <p:nvSpPr>
          <p:cNvPr id="20" name="TextBox 20">
            <a:extLst>
              <a:ext uri="{FF2B5EF4-FFF2-40B4-BE49-F238E27FC236}">
                <a16:creationId xmlns:a16="http://schemas.microsoft.com/office/drawing/2014/main" id="{3C3A012B-9398-1249-8222-89D0325AFDD6}"/>
              </a:ext>
            </a:extLst>
          </p:cNvPr>
          <p:cNvSpPr txBox="1"/>
          <p:nvPr/>
        </p:nvSpPr>
        <p:spPr>
          <a:xfrm>
            <a:off x="1600758" y="1582816"/>
            <a:ext cx="10819842" cy="10041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249"/>
              </a:lnSpc>
              <a:spcBef>
                <a:spcPct val="0"/>
              </a:spcBef>
            </a:pPr>
            <a:r>
              <a:rPr lang="pl-PL" sz="60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Granty wewnętrzne UEK</a:t>
            </a:r>
            <a:endParaRPr lang="en-US" sz="6000" b="1" spc="-349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League Spartan"/>
              <a:cs typeface="Poppins" panose="00000500000000000000" pitchFamily="2" charset="-18"/>
              <a:sym typeface="League Spartan"/>
            </a:endParaRPr>
          </a:p>
        </p:txBody>
      </p:sp>
      <p:sp>
        <p:nvSpPr>
          <p:cNvPr id="21" name="TextBox 21">
            <a:extLst>
              <a:ext uri="{FF2B5EF4-FFF2-40B4-BE49-F238E27FC236}">
                <a16:creationId xmlns:a16="http://schemas.microsoft.com/office/drawing/2014/main" id="{C941768A-19AC-5907-9E24-358C474B8E32}"/>
              </a:ext>
            </a:extLst>
          </p:cNvPr>
          <p:cNvSpPr txBox="1"/>
          <p:nvPr/>
        </p:nvSpPr>
        <p:spPr>
          <a:xfrm>
            <a:off x="2819400" y="2866049"/>
            <a:ext cx="13090938" cy="676287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Możliwe jest również uzyskanie finansowania publikacji w otwartym dostępie z grantów wewnętrznych UEK.</a:t>
            </a:r>
          </a:p>
          <a:p>
            <a:pPr>
              <a:lnSpc>
                <a:spcPct val="150000"/>
              </a:lnSpc>
            </a:pP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>
              <a:lnSpc>
                <a:spcPct val="150000"/>
              </a:lnSpc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W programach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  <a:hlinkClick r:id="rId7"/>
              </a:rPr>
              <a:t>Prolog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,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  <a:hlinkClick r:id="rId8"/>
              </a:rPr>
              <a:t>Potencjał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 i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  <a:hlinkClick r:id="rId9"/>
              </a:rPr>
              <a:t>Doskonałość Badawcza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 kierownik zespołu może w ramach otrzymanych środków uwzględnić koszt otwartego dostępu do publikacji będącej efektem pracy zespołu w ramach projektu.</a:t>
            </a:r>
          </a:p>
          <a:p>
            <a:pPr>
              <a:lnSpc>
                <a:spcPct val="150000"/>
              </a:lnSpc>
            </a:pP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>
              <a:lnSpc>
                <a:spcPct val="150000"/>
              </a:lnSpc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  <a:hlinkClick r:id="rId10"/>
              </a:rPr>
              <a:t>Wsparcie Aktywności Publikacyjnej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– środki wyłącznie na pokrycie kosztów publikacji, w tym również open </a:t>
            </a:r>
            <a:r>
              <a:rPr lang="pl-PL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access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. </a:t>
            </a:r>
          </a:p>
          <a:p>
            <a:pPr>
              <a:lnSpc>
                <a:spcPct val="150000"/>
              </a:lnSpc>
            </a:pP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>
              <a:lnSpc>
                <a:spcPct val="150000"/>
              </a:lnSpc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Więcej informacji –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  <a:hlinkClick r:id="rId11"/>
              </a:rPr>
              <a:t>Dział Wsparcia Projektów Badawczych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.</a:t>
            </a:r>
          </a:p>
          <a:p>
            <a:pPr>
              <a:lnSpc>
                <a:spcPct val="150000"/>
              </a:lnSpc>
            </a:pPr>
            <a:endParaRPr lang="pl-PL" sz="32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B69E6A2C-940D-30B4-858B-D7DD1699B8F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42509" y="322055"/>
            <a:ext cx="3705001" cy="82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248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0F9E25C-E13F-A51D-615B-46C6475553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FF2B5EF4-FFF2-40B4-BE49-F238E27FC236}">
                <a16:creationId xmlns:a16="http://schemas.microsoft.com/office/drawing/2014/main" id="{D0A89F41-1E7C-28FB-959A-A9296661202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2509" y="395161"/>
            <a:ext cx="17402982" cy="9548939"/>
          </a:xfrm>
          <a:custGeom>
            <a:avLst/>
            <a:gdLst/>
            <a:ahLst/>
            <a:cxnLst/>
            <a:rect l="l" t="t" r="r" b="b"/>
            <a:pathLst>
              <a:path w="5882622" h="3245840">
                <a:moveTo>
                  <a:pt x="0" y="0"/>
                </a:moveTo>
                <a:lnTo>
                  <a:pt x="5882622" y="0"/>
                </a:lnTo>
                <a:lnTo>
                  <a:pt x="5882622" y="3245840"/>
                </a:lnTo>
                <a:lnTo>
                  <a:pt x="0" y="3245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pl-PL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339E6630-BAE2-1AA3-8C01-915E9D6F1553}"/>
              </a:ext>
            </a:extLst>
          </p:cNvPr>
          <p:cNvSpPr/>
          <p:nvPr/>
        </p:nvSpPr>
        <p:spPr>
          <a:xfrm>
            <a:off x="0" y="7085484"/>
            <a:ext cx="3201516" cy="3201516"/>
          </a:xfrm>
          <a:custGeom>
            <a:avLst/>
            <a:gdLst/>
            <a:ahLst/>
            <a:cxnLst/>
            <a:rect l="l" t="t" r="r" b="b"/>
            <a:pathLst>
              <a:path w="3201516" h="3201516">
                <a:moveTo>
                  <a:pt x="0" y="0"/>
                </a:moveTo>
                <a:lnTo>
                  <a:pt x="3201516" y="0"/>
                </a:lnTo>
                <a:lnTo>
                  <a:pt x="3201516" y="3201516"/>
                </a:lnTo>
                <a:lnTo>
                  <a:pt x="0" y="32015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93A5CBA9-EDAA-4BD8-C5E9-F2622F33948B}"/>
              </a:ext>
            </a:extLst>
          </p:cNvPr>
          <p:cNvSpPr/>
          <p:nvPr/>
        </p:nvSpPr>
        <p:spPr>
          <a:xfrm flipH="1" flipV="1">
            <a:off x="14757821" y="-9525"/>
            <a:ext cx="3530179" cy="3530179"/>
          </a:xfrm>
          <a:custGeom>
            <a:avLst/>
            <a:gdLst/>
            <a:ahLst/>
            <a:cxnLst/>
            <a:rect l="l" t="t" r="r" b="b"/>
            <a:pathLst>
              <a:path w="3530179" h="3530179">
                <a:moveTo>
                  <a:pt x="3530179" y="3530179"/>
                </a:moveTo>
                <a:lnTo>
                  <a:pt x="0" y="3530179"/>
                </a:lnTo>
                <a:lnTo>
                  <a:pt x="0" y="0"/>
                </a:lnTo>
                <a:lnTo>
                  <a:pt x="3530179" y="0"/>
                </a:lnTo>
                <a:lnTo>
                  <a:pt x="3530179" y="3530179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4519065F-40F6-69D0-21F4-5579605F0E0A}"/>
              </a:ext>
            </a:extLst>
          </p:cNvPr>
          <p:cNvSpPr/>
          <p:nvPr/>
        </p:nvSpPr>
        <p:spPr>
          <a:xfrm rot="5400000" flipH="1" flipV="1">
            <a:off x="14757821" y="6411159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5B1C7F1A-D112-93FE-46F7-97EB5F4A5301}"/>
              </a:ext>
            </a:extLst>
          </p:cNvPr>
          <p:cNvSpPr/>
          <p:nvPr/>
        </p:nvSpPr>
        <p:spPr>
          <a:xfrm rot="-5400000" flipH="1" flipV="1">
            <a:off x="-523019" y="-509660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16" name="Group 16">
            <a:extLst>
              <a:ext uri="{FF2B5EF4-FFF2-40B4-BE49-F238E27FC236}">
                <a16:creationId xmlns:a16="http://schemas.microsoft.com/office/drawing/2014/main" id="{6AADAD4C-970F-4A87-B28A-DD48C3B14321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5589889" y="9169319"/>
            <a:ext cx="2920820" cy="738533"/>
            <a:chOff x="0" y="0"/>
            <a:chExt cx="1422665" cy="378090"/>
          </a:xfrm>
        </p:grpSpPr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E2BE90CE-D55A-5B21-7FD2-426AC3D0B89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422665" cy="378090"/>
            </a:xfrm>
            <a:custGeom>
              <a:avLst/>
              <a:gdLst/>
              <a:ahLst/>
              <a:cxnLst/>
              <a:rect l="l" t="t" r="r" b="b"/>
              <a:pathLst>
                <a:path w="1422665" h="378090">
                  <a:moveTo>
                    <a:pt x="0" y="0"/>
                  </a:moveTo>
                  <a:lnTo>
                    <a:pt x="1422665" y="0"/>
                  </a:lnTo>
                  <a:lnTo>
                    <a:pt x="1422665" y="378090"/>
                  </a:lnTo>
                  <a:lnTo>
                    <a:pt x="0" y="3780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18" name="TextBox 18">
              <a:extLst>
                <a:ext uri="{FF2B5EF4-FFF2-40B4-BE49-F238E27FC236}">
                  <a16:creationId xmlns:a16="http://schemas.microsoft.com/office/drawing/2014/main" id="{74428A0B-3E0E-8423-BF7C-FB34B62F09B9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9525"/>
              <a:ext cx="1422665" cy="387615"/>
            </a:xfrm>
            <a:prstGeom prst="rect">
              <a:avLst/>
            </a:prstGeom>
          </p:spPr>
          <p:txBody>
            <a:bodyPr lIns="26891" tIns="26891" rIns="26891" bIns="26891" rtlCol="0" anchor="ctr"/>
            <a:lstStyle/>
            <a:p>
              <a:pPr algn="ctr">
                <a:lnSpc>
                  <a:spcPts val="1561"/>
                </a:lnSpc>
              </a:pPr>
              <a:endParaRPr/>
            </a:p>
          </p:txBody>
        </p:sp>
      </p:grpSp>
      <p:sp>
        <p:nvSpPr>
          <p:cNvPr id="19" name="TextBox 19">
            <a:extLst>
              <a:ext uri="{FF2B5EF4-FFF2-40B4-BE49-F238E27FC236}">
                <a16:creationId xmlns:a16="http://schemas.microsoft.com/office/drawing/2014/main" id="{96267650-3C5A-0A8B-4EE7-8A195C82BA9E}"/>
              </a:ext>
            </a:extLst>
          </p:cNvPr>
          <p:cNvSpPr txBox="1"/>
          <p:nvPr/>
        </p:nvSpPr>
        <p:spPr>
          <a:xfrm>
            <a:off x="15827937" y="9407711"/>
            <a:ext cx="2337760" cy="261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24"/>
              </a:lnSpc>
              <a:spcBef>
                <a:spcPct val="0"/>
              </a:spcBef>
            </a:pPr>
            <a:r>
              <a:rPr lang="en-US" sz="1800" spc="-89" dirty="0">
                <a:solidFill>
                  <a:srgbClr val="F1A33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bg.uek.krakow.pl</a:t>
            </a:r>
          </a:p>
        </p:txBody>
      </p:sp>
      <p:sp>
        <p:nvSpPr>
          <p:cNvPr id="20" name="TextBox 20">
            <a:extLst>
              <a:ext uri="{FF2B5EF4-FFF2-40B4-BE49-F238E27FC236}">
                <a16:creationId xmlns:a16="http://schemas.microsoft.com/office/drawing/2014/main" id="{61AE387A-F8A3-3DED-1E1D-9411CD65064F}"/>
              </a:ext>
            </a:extLst>
          </p:cNvPr>
          <p:cNvSpPr txBox="1"/>
          <p:nvPr/>
        </p:nvSpPr>
        <p:spPr>
          <a:xfrm>
            <a:off x="1707992" y="1144945"/>
            <a:ext cx="11200842" cy="10041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249"/>
              </a:lnSpc>
              <a:spcBef>
                <a:spcPct val="0"/>
              </a:spcBef>
            </a:pPr>
            <a:r>
              <a:rPr lang="pl-PL" sz="60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Licencje Creative </a:t>
            </a:r>
            <a:r>
              <a:rPr lang="pl-PL" sz="6000" b="1" spc="-349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Commons</a:t>
            </a:r>
            <a:endParaRPr lang="en-US" sz="6000" b="1" spc="-349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League Spartan"/>
              <a:cs typeface="Poppins" panose="00000500000000000000" pitchFamily="2" charset="-18"/>
              <a:sym typeface="League Spartan"/>
            </a:endParaRPr>
          </a:p>
        </p:txBody>
      </p:sp>
      <p:sp>
        <p:nvSpPr>
          <p:cNvPr id="21" name="TextBox 21">
            <a:extLst>
              <a:ext uri="{FF2B5EF4-FFF2-40B4-BE49-F238E27FC236}">
                <a16:creationId xmlns:a16="http://schemas.microsoft.com/office/drawing/2014/main" id="{633998D9-464C-180F-57A7-F9AEF508BC5A}"/>
              </a:ext>
            </a:extLst>
          </p:cNvPr>
          <p:cNvSpPr txBox="1"/>
          <p:nvPr/>
        </p:nvSpPr>
        <p:spPr>
          <a:xfrm>
            <a:off x="2128568" y="2313559"/>
            <a:ext cx="14635432" cy="688137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150000"/>
              </a:lnSpc>
            </a:pPr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>
              <a:lnSpc>
                <a:spcPct val="150000"/>
              </a:lnSpc>
            </a:pP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Creative </a:t>
            </a:r>
            <a:r>
              <a:rPr lang="pl-PL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Commons</a:t>
            </a: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 to amerykańska organizacja pozarządowa, która stworzyła własny system licencji i wciąż zajmuje się jego rozwijaniem.</a:t>
            </a:r>
          </a:p>
          <a:p>
            <a:pPr>
              <a:lnSpc>
                <a:spcPct val="150000"/>
              </a:lnSpc>
            </a:pPr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Licencje Creative </a:t>
            </a:r>
            <a:r>
              <a:rPr lang="pl-PL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Commons</a:t>
            </a: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 powstały, aby ułatwić dzielenie się w sieci utworami objętymi ochroną prawa autorskiego. Są to gotowe wzory umów licencyjnych. Skorzystanie z licencji z punktu widzenia twórcy polega na oznaczeniu nią swojego utworu, co jest tożsame z udzieleniem każdemu odbiorcy utworu zezwolenia na korzystanie z niego w zakresie określonym w licencji.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Licencje są nieodpłatne i niewyłączne, czyli obowiązują każdego, kto korzysta z dostępnego na nich utworu, bez ograniczeń czasowych i terytorialnych.</a:t>
            </a:r>
          </a:p>
          <a:p>
            <a:pPr>
              <a:lnSpc>
                <a:spcPct val="150000"/>
              </a:lnSpc>
            </a:pPr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Wszystkie licencje Creative </a:t>
            </a:r>
            <a:r>
              <a:rPr lang="pl-PL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Commons</a:t>
            </a: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 zawierają podstawowy warunek, który zobowiązuje każdego korzystającego do poszanowania praw osobistych autora i oznaczenia źródła pochodzenia utworu. Dodatkowo autor może określić inne warunki korzystania z utworu.</a:t>
            </a: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81441A2A-92C2-D31D-C720-34EB862C5E0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2509" y="322055"/>
            <a:ext cx="3705001" cy="82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888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FD7611E-3A5B-C3E8-0383-968DA629AA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FF2B5EF4-FFF2-40B4-BE49-F238E27FC236}">
                <a16:creationId xmlns:a16="http://schemas.microsoft.com/office/drawing/2014/main" id="{B5407223-47A5-E340-1938-07DC8DA8077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2509" y="395161"/>
            <a:ext cx="17402982" cy="9548939"/>
          </a:xfrm>
          <a:custGeom>
            <a:avLst/>
            <a:gdLst/>
            <a:ahLst/>
            <a:cxnLst/>
            <a:rect l="l" t="t" r="r" b="b"/>
            <a:pathLst>
              <a:path w="5882622" h="3245840">
                <a:moveTo>
                  <a:pt x="0" y="0"/>
                </a:moveTo>
                <a:lnTo>
                  <a:pt x="5882622" y="0"/>
                </a:lnTo>
                <a:lnTo>
                  <a:pt x="5882622" y="3245840"/>
                </a:lnTo>
                <a:lnTo>
                  <a:pt x="0" y="3245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pl-PL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D467BD77-CBD2-157A-3930-C81B3C668E3B}"/>
              </a:ext>
            </a:extLst>
          </p:cNvPr>
          <p:cNvSpPr/>
          <p:nvPr/>
        </p:nvSpPr>
        <p:spPr>
          <a:xfrm>
            <a:off x="0" y="7085484"/>
            <a:ext cx="3201516" cy="3201516"/>
          </a:xfrm>
          <a:custGeom>
            <a:avLst/>
            <a:gdLst/>
            <a:ahLst/>
            <a:cxnLst/>
            <a:rect l="l" t="t" r="r" b="b"/>
            <a:pathLst>
              <a:path w="3201516" h="3201516">
                <a:moveTo>
                  <a:pt x="0" y="0"/>
                </a:moveTo>
                <a:lnTo>
                  <a:pt x="3201516" y="0"/>
                </a:lnTo>
                <a:lnTo>
                  <a:pt x="3201516" y="3201516"/>
                </a:lnTo>
                <a:lnTo>
                  <a:pt x="0" y="32015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4378F754-26E4-5596-0F21-5BA9A4B39376}"/>
              </a:ext>
            </a:extLst>
          </p:cNvPr>
          <p:cNvSpPr/>
          <p:nvPr/>
        </p:nvSpPr>
        <p:spPr>
          <a:xfrm flipH="1" flipV="1">
            <a:off x="14757821" y="-9525"/>
            <a:ext cx="3530179" cy="3530179"/>
          </a:xfrm>
          <a:custGeom>
            <a:avLst/>
            <a:gdLst/>
            <a:ahLst/>
            <a:cxnLst/>
            <a:rect l="l" t="t" r="r" b="b"/>
            <a:pathLst>
              <a:path w="3530179" h="3530179">
                <a:moveTo>
                  <a:pt x="3530179" y="3530179"/>
                </a:moveTo>
                <a:lnTo>
                  <a:pt x="0" y="3530179"/>
                </a:lnTo>
                <a:lnTo>
                  <a:pt x="0" y="0"/>
                </a:lnTo>
                <a:lnTo>
                  <a:pt x="3530179" y="0"/>
                </a:lnTo>
                <a:lnTo>
                  <a:pt x="3530179" y="3530179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5E70D5B4-2858-38F0-D7D8-514C9EAD92A8}"/>
              </a:ext>
            </a:extLst>
          </p:cNvPr>
          <p:cNvSpPr/>
          <p:nvPr/>
        </p:nvSpPr>
        <p:spPr>
          <a:xfrm rot="5400000" flipH="1" flipV="1">
            <a:off x="14757821" y="6411159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19EDB1F9-EDDD-81EC-7B49-F12C0C5E0EDE}"/>
              </a:ext>
            </a:extLst>
          </p:cNvPr>
          <p:cNvSpPr/>
          <p:nvPr/>
        </p:nvSpPr>
        <p:spPr>
          <a:xfrm rot="-5400000" flipH="1" flipV="1">
            <a:off x="-523019" y="-509660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16" name="Group 16">
            <a:extLst>
              <a:ext uri="{FF2B5EF4-FFF2-40B4-BE49-F238E27FC236}">
                <a16:creationId xmlns:a16="http://schemas.microsoft.com/office/drawing/2014/main" id="{F71615F8-294E-006B-7112-EDFF310BE85B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5589889" y="9169319"/>
            <a:ext cx="2920820" cy="738533"/>
            <a:chOff x="0" y="0"/>
            <a:chExt cx="1422665" cy="378090"/>
          </a:xfrm>
        </p:grpSpPr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7A531060-4C02-0118-126E-C95CE4CC485E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422665" cy="378090"/>
            </a:xfrm>
            <a:custGeom>
              <a:avLst/>
              <a:gdLst/>
              <a:ahLst/>
              <a:cxnLst/>
              <a:rect l="l" t="t" r="r" b="b"/>
              <a:pathLst>
                <a:path w="1422665" h="378090">
                  <a:moveTo>
                    <a:pt x="0" y="0"/>
                  </a:moveTo>
                  <a:lnTo>
                    <a:pt x="1422665" y="0"/>
                  </a:lnTo>
                  <a:lnTo>
                    <a:pt x="1422665" y="378090"/>
                  </a:lnTo>
                  <a:lnTo>
                    <a:pt x="0" y="3780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18" name="TextBox 18">
              <a:extLst>
                <a:ext uri="{FF2B5EF4-FFF2-40B4-BE49-F238E27FC236}">
                  <a16:creationId xmlns:a16="http://schemas.microsoft.com/office/drawing/2014/main" id="{29B702B5-DBC4-4649-1A76-2E1506B3744E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9525"/>
              <a:ext cx="1422665" cy="387615"/>
            </a:xfrm>
            <a:prstGeom prst="rect">
              <a:avLst/>
            </a:prstGeom>
          </p:spPr>
          <p:txBody>
            <a:bodyPr lIns="26891" tIns="26891" rIns="26891" bIns="26891" rtlCol="0" anchor="ctr"/>
            <a:lstStyle/>
            <a:p>
              <a:pPr algn="ctr">
                <a:lnSpc>
                  <a:spcPts val="1561"/>
                </a:lnSpc>
              </a:pPr>
              <a:endParaRPr/>
            </a:p>
          </p:txBody>
        </p:sp>
      </p:grpSp>
      <p:sp>
        <p:nvSpPr>
          <p:cNvPr id="19" name="TextBox 19">
            <a:extLst>
              <a:ext uri="{FF2B5EF4-FFF2-40B4-BE49-F238E27FC236}">
                <a16:creationId xmlns:a16="http://schemas.microsoft.com/office/drawing/2014/main" id="{1D02C48F-C70B-68E4-603D-2FBBD7651332}"/>
              </a:ext>
            </a:extLst>
          </p:cNvPr>
          <p:cNvSpPr txBox="1"/>
          <p:nvPr/>
        </p:nvSpPr>
        <p:spPr>
          <a:xfrm>
            <a:off x="15827937" y="9407711"/>
            <a:ext cx="2337760" cy="261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24"/>
              </a:lnSpc>
              <a:spcBef>
                <a:spcPct val="0"/>
              </a:spcBef>
            </a:pPr>
            <a:r>
              <a:rPr lang="en-US" sz="1800" spc="-89" dirty="0">
                <a:solidFill>
                  <a:srgbClr val="F1A33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bg.uek.krakow.pl</a:t>
            </a:r>
          </a:p>
        </p:txBody>
      </p:sp>
      <p:sp>
        <p:nvSpPr>
          <p:cNvPr id="20" name="TextBox 20">
            <a:extLst>
              <a:ext uri="{FF2B5EF4-FFF2-40B4-BE49-F238E27FC236}">
                <a16:creationId xmlns:a16="http://schemas.microsoft.com/office/drawing/2014/main" id="{96106161-13D6-0C35-B122-DF127EDAAA7C}"/>
              </a:ext>
            </a:extLst>
          </p:cNvPr>
          <p:cNvSpPr txBox="1"/>
          <p:nvPr/>
        </p:nvSpPr>
        <p:spPr>
          <a:xfrm>
            <a:off x="1707992" y="1144945"/>
            <a:ext cx="11200842" cy="10041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249"/>
              </a:lnSpc>
              <a:spcBef>
                <a:spcPct val="0"/>
              </a:spcBef>
            </a:pPr>
            <a:r>
              <a:rPr lang="pl-PL" sz="60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Licencje Creative </a:t>
            </a:r>
            <a:r>
              <a:rPr lang="pl-PL" sz="6000" b="1" spc="-349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Commons</a:t>
            </a:r>
            <a:endParaRPr lang="en-US" sz="6000" b="1" spc="-349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League Spartan"/>
              <a:cs typeface="Poppins" panose="00000500000000000000" pitchFamily="2" charset="-18"/>
              <a:sym typeface="League Spartan"/>
            </a:endParaRPr>
          </a:p>
        </p:txBody>
      </p:sp>
      <p:sp>
        <p:nvSpPr>
          <p:cNvPr id="21" name="TextBox 21">
            <a:extLst>
              <a:ext uri="{FF2B5EF4-FFF2-40B4-BE49-F238E27FC236}">
                <a16:creationId xmlns:a16="http://schemas.microsoft.com/office/drawing/2014/main" id="{041000A5-D4B3-2866-FB16-BB2C96D33810}"/>
              </a:ext>
            </a:extLst>
          </p:cNvPr>
          <p:cNvSpPr txBox="1"/>
          <p:nvPr/>
        </p:nvSpPr>
        <p:spPr>
          <a:xfrm>
            <a:off x="1674412" y="2255463"/>
            <a:ext cx="15468600" cy="680442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150000"/>
              </a:lnSpc>
            </a:pPr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r>
              <a:rPr lang="pl-PL" sz="2200" b="1" dirty="0">
                <a:latin typeface="Poppins" panose="00000500000000000000" pitchFamily="2" charset="-18"/>
                <a:cs typeface="Poppins" panose="00000500000000000000" pitchFamily="2" charset="-18"/>
              </a:rPr>
              <a:t>Licencja CC BY (wymagana w projektach NCN) - Uznanie autorstwa 4.0 Międzynarodowa</a:t>
            </a:r>
            <a:r>
              <a:rPr lang="pl-PL" sz="2200" dirty="0">
                <a:latin typeface="Poppins" panose="00000500000000000000" pitchFamily="2" charset="-18"/>
                <a:cs typeface="Poppins" panose="00000500000000000000" pitchFamily="2" charset="-18"/>
              </a:rPr>
              <a:t> – pozwala na kopiowanie, zmienianie, rozprowadzanie, przedstawianie i wykonywanie utworu pod warunkiem oznaczenia autorstwa. Jest to licencja gwarantująca najszersze swobody licencjobiorcy.</a:t>
            </a:r>
          </a:p>
          <a:p>
            <a:pPr>
              <a:lnSpc>
                <a:spcPct val="150000"/>
              </a:lnSpc>
            </a:pPr>
            <a:endParaRPr lang="pl-PL" sz="2200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Poppins"/>
              <a:cs typeface="Poppins" panose="00000500000000000000" pitchFamily="2" charset="-18"/>
              <a:sym typeface="Poppins"/>
            </a:endParaRPr>
          </a:p>
          <a:p>
            <a:r>
              <a:rPr lang="pl-PL" sz="2200" b="1" dirty="0">
                <a:latin typeface="Poppins" panose="00000500000000000000" pitchFamily="2" charset="-18"/>
                <a:cs typeface="Poppins" panose="00000500000000000000" pitchFamily="2" charset="-18"/>
              </a:rPr>
              <a:t>Licencja CC BY-SA - Uznanie autorstwa – Na tych samych warunkach 4.0 Międzynarodowa</a:t>
            </a:r>
            <a:r>
              <a:rPr lang="pl-PL" sz="2200" dirty="0">
                <a:latin typeface="Poppins" panose="00000500000000000000" pitchFamily="2" charset="-18"/>
                <a:cs typeface="Poppins" panose="00000500000000000000" pitchFamily="2" charset="-18"/>
              </a:rPr>
              <a:t> – pozwala na kopiowanie, zmienianie, rozprowadzanie, przedstawianie i wykonywanie utworu tak długo, jak tylko na utwory zależne będzie udzielana taka sama licencja. </a:t>
            </a:r>
          </a:p>
          <a:p>
            <a:endParaRPr lang="pl-PL" sz="2200" b="1" dirty="0"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r>
              <a:rPr lang="pl-PL" sz="2200" b="1" dirty="0">
                <a:latin typeface="Poppins" panose="00000500000000000000" pitchFamily="2" charset="-18"/>
                <a:cs typeface="Poppins" panose="00000500000000000000" pitchFamily="2" charset="-18"/>
              </a:rPr>
              <a:t>Licencja CC BY-NC - Uznanie autorstwa – Użycie niekomercyjne 4.0 Międzynarodowa</a:t>
            </a:r>
            <a:r>
              <a:rPr lang="pl-PL" sz="2200" dirty="0">
                <a:latin typeface="Poppins" panose="00000500000000000000" pitchFamily="2" charset="-18"/>
                <a:cs typeface="Poppins" panose="00000500000000000000" pitchFamily="2" charset="-18"/>
              </a:rPr>
              <a:t> – pozwala na kopiowanie, zmienianie, remiksowanie, rozprowadzanie, przedstawianie i wykonywanie utworu jedynie w celach niekomercyjnych. Warunek ten nie obejmuje jednak utworów zależnych (mogą być objęte inną licencją, na przykład zezwalającą na komercyjne użycie).</a:t>
            </a:r>
          </a:p>
          <a:p>
            <a:endParaRPr lang="pl-PL" sz="2200" b="1" dirty="0"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r>
              <a:rPr lang="pl-PL" sz="2200" b="1" dirty="0">
                <a:latin typeface="Poppins" panose="00000500000000000000" pitchFamily="2" charset="-18"/>
                <a:cs typeface="Poppins" panose="00000500000000000000" pitchFamily="2" charset="-18"/>
              </a:rPr>
              <a:t>Licencja CC BY-ND - Uznanie autorstwa – Bez utworów zależnych 4.0 Międzynarodowa</a:t>
            </a:r>
            <a:r>
              <a:rPr lang="pl-PL" sz="2200" dirty="0">
                <a:latin typeface="Poppins" panose="00000500000000000000" pitchFamily="2" charset="-18"/>
                <a:cs typeface="Poppins" panose="00000500000000000000" pitchFamily="2" charset="-18"/>
              </a:rPr>
              <a:t> – pozwala na rozpowszechnianie, przedstawianie i wykonywanie utworu w celach zarówno komercyjnych, jak i niekomercyjnych, pod warunkiem zachowania dzieła w oryginalnej formie (bez tworzenia utworów zależnych np. tłumaczeń).</a:t>
            </a:r>
          </a:p>
          <a:p>
            <a:pPr>
              <a:lnSpc>
                <a:spcPct val="150000"/>
              </a:lnSpc>
            </a:pPr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9B2CD9CF-5144-732C-7C3C-72A8CB33F65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2509" y="322055"/>
            <a:ext cx="3705001" cy="82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1985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E860F09-C38E-85A4-82B8-7DF7810AAC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FF2B5EF4-FFF2-40B4-BE49-F238E27FC236}">
                <a16:creationId xmlns:a16="http://schemas.microsoft.com/office/drawing/2014/main" id="{DA5AA35B-A804-171D-6DB9-2F7E63D4C18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2509" y="395161"/>
            <a:ext cx="17402982" cy="9548939"/>
          </a:xfrm>
          <a:custGeom>
            <a:avLst/>
            <a:gdLst/>
            <a:ahLst/>
            <a:cxnLst/>
            <a:rect l="l" t="t" r="r" b="b"/>
            <a:pathLst>
              <a:path w="5882622" h="3245840">
                <a:moveTo>
                  <a:pt x="0" y="0"/>
                </a:moveTo>
                <a:lnTo>
                  <a:pt x="5882622" y="0"/>
                </a:lnTo>
                <a:lnTo>
                  <a:pt x="5882622" y="3245840"/>
                </a:lnTo>
                <a:lnTo>
                  <a:pt x="0" y="3245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pl-PL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A129DE60-DB36-528D-E493-12E8B5503FC7}"/>
              </a:ext>
            </a:extLst>
          </p:cNvPr>
          <p:cNvSpPr/>
          <p:nvPr/>
        </p:nvSpPr>
        <p:spPr>
          <a:xfrm>
            <a:off x="0" y="7085484"/>
            <a:ext cx="3201516" cy="3201516"/>
          </a:xfrm>
          <a:custGeom>
            <a:avLst/>
            <a:gdLst/>
            <a:ahLst/>
            <a:cxnLst/>
            <a:rect l="l" t="t" r="r" b="b"/>
            <a:pathLst>
              <a:path w="3201516" h="3201516">
                <a:moveTo>
                  <a:pt x="0" y="0"/>
                </a:moveTo>
                <a:lnTo>
                  <a:pt x="3201516" y="0"/>
                </a:lnTo>
                <a:lnTo>
                  <a:pt x="3201516" y="3201516"/>
                </a:lnTo>
                <a:lnTo>
                  <a:pt x="0" y="32015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DBC36F41-9793-AE8C-88A0-A48E3C943CFF}"/>
              </a:ext>
            </a:extLst>
          </p:cNvPr>
          <p:cNvSpPr/>
          <p:nvPr/>
        </p:nvSpPr>
        <p:spPr>
          <a:xfrm flipH="1" flipV="1">
            <a:off x="14757821" y="-9525"/>
            <a:ext cx="3530179" cy="3530179"/>
          </a:xfrm>
          <a:custGeom>
            <a:avLst/>
            <a:gdLst/>
            <a:ahLst/>
            <a:cxnLst/>
            <a:rect l="l" t="t" r="r" b="b"/>
            <a:pathLst>
              <a:path w="3530179" h="3530179">
                <a:moveTo>
                  <a:pt x="3530179" y="3530179"/>
                </a:moveTo>
                <a:lnTo>
                  <a:pt x="0" y="3530179"/>
                </a:lnTo>
                <a:lnTo>
                  <a:pt x="0" y="0"/>
                </a:lnTo>
                <a:lnTo>
                  <a:pt x="3530179" y="0"/>
                </a:lnTo>
                <a:lnTo>
                  <a:pt x="3530179" y="3530179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EF15B802-128E-07C0-982D-32FD4984845F}"/>
              </a:ext>
            </a:extLst>
          </p:cNvPr>
          <p:cNvSpPr/>
          <p:nvPr/>
        </p:nvSpPr>
        <p:spPr>
          <a:xfrm rot="5400000" flipH="1" flipV="1">
            <a:off x="14757821" y="6411159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968F0A78-9F34-84BA-CF0E-B6DC4A875749}"/>
              </a:ext>
            </a:extLst>
          </p:cNvPr>
          <p:cNvSpPr/>
          <p:nvPr/>
        </p:nvSpPr>
        <p:spPr>
          <a:xfrm rot="-5400000" flipH="1" flipV="1">
            <a:off x="-523019" y="-509660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16" name="Group 16">
            <a:extLst>
              <a:ext uri="{FF2B5EF4-FFF2-40B4-BE49-F238E27FC236}">
                <a16:creationId xmlns:a16="http://schemas.microsoft.com/office/drawing/2014/main" id="{2E69E9A2-B60E-E4A5-3682-83748E1D2A37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5589889" y="9169319"/>
            <a:ext cx="2920820" cy="738533"/>
            <a:chOff x="0" y="0"/>
            <a:chExt cx="1422665" cy="378090"/>
          </a:xfrm>
        </p:grpSpPr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60AD3849-5FC7-93B4-FD39-F19749593847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422665" cy="378090"/>
            </a:xfrm>
            <a:custGeom>
              <a:avLst/>
              <a:gdLst/>
              <a:ahLst/>
              <a:cxnLst/>
              <a:rect l="l" t="t" r="r" b="b"/>
              <a:pathLst>
                <a:path w="1422665" h="378090">
                  <a:moveTo>
                    <a:pt x="0" y="0"/>
                  </a:moveTo>
                  <a:lnTo>
                    <a:pt x="1422665" y="0"/>
                  </a:lnTo>
                  <a:lnTo>
                    <a:pt x="1422665" y="378090"/>
                  </a:lnTo>
                  <a:lnTo>
                    <a:pt x="0" y="3780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18" name="TextBox 18">
              <a:extLst>
                <a:ext uri="{FF2B5EF4-FFF2-40B4-BE49-F238E27FC236}">
                  <a16:creationId xmlns:a16="http://schemas.microsoft.com/office/drawing/2014/main" id="{FC2CED2D-C2BA-BB8A-F77F-61D4734CC4B6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9525"/>
              <a:ext cx="1422665" cy="387615"/>
            </a:xfrm>
            <a:prstGeom prst="rect">
              <a:avLst/>
            </a:prstGeom>
          </p:spPr>
          <p:txBody>
            <a:bodyPr lIns="26891" tIns="26891" rIns="26891" bIns="26891" rtlCol="0" anchor="ctr"/>
            <a:lstStyle/>
            <a:p>
              <a:pPr algn="ctr">
                <a:lnSpc>
                  <a:spcPts val="1561"/>
                </a:lnSpc>
              </a:pPr>
              <a:endParaRPr/>
            </a:p>
          </p:txBody>
        </p:sp>
      </p:grpSp>
      <p:sp>
        <p:nvSpPr>
          <p:cNvPr id="19" name="TextBox 19">
            <a:extLst>
              <a:ext uri="{FF2B5EF4-FFF2-40B4-BE49-F238E27FC236}">
                <a16:creationId xmlns:a16="http://schemas.microsoft.com/office/drawing/2014/main" id="{618F97FE-E86A-E7EA-E9A2-FA88B58A089A}"/>
              </a:ext>
            </a:extLst>
          </p:cNvPr>
          <p:cNvSpPr txBox="1"/>
          <p:nvPr/>
        </p:nvSpPr>
        <p:spPr>
          <a:xfrm>
            <a:off x="15827937" y="9407711"/>
            <a:ext cx="2337760" cy="261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24"/>
              </a:lnSpc>
              <a:spcBef>
                <a:spcPct val="0"/>
              </a:spcBef>
            </a:pPr>
            <a:r>
              <a:rPr lang="en-US" sz="1800" spc="-89" dirty="0">
                <a:solidFill>
                  <a:srgbClr val="F1A33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bg.uek.krakow.pl</a:t>
            </a:r>
          </a:p>
        </p:txBody>
      </p:sp>
      <p:sp>
        <p:nvSpPr>
          <p:cNvPr id="20" name="TextBox 20">
            <a:extLst>
              <a:ext uri="{FF2B5EF4-FFF2-40B4-BE49-F238E27FC236}">
                <a16:creationId xmlns:a16="http://schemas.microsoft.com/office/drawing/2014/main" id="{CA4106C2-DD96-28CE-9D40-1FE5772F2CD2}"/>
              </a:ext>
            </a:extLst>
          </p:cNvPr>
          <p:cNvSpPr txBox="1"/>
          <p:nvPr/>
        </p:nvSpPr>
        <p:spPr>
          <a:xfrm>
            <a:off x="1707992" y="1144945"/>
            <a:ext cx="11200842" cy="10041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249"/>
              </a:lnSpc>
              <a:spcBef>
                <a:spcPct val="0"/>
              </a:spcBef>
            </a:pPr>
            <a:r>
              <a:rPr lang="pl-PL" sz="60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Licencje Creative </a:t>
            </a:r>
            <a:r>
              <a:rPr lang="pl-PL" sz="6000" b="1" spc="-349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Commons</a:t>
            </a:r>
            <a:endParaRPr lang="en-US" sz="6000" b="1" spc="-349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League Spartan"/>
              <a:cs typeface="Poppins" panose="00000500000000000000" pitchFamily="2" charset="-18"/>
              <a:sym typeface="League Spartan"/>
            </a:endParaRPr>
          </a:p>
        </p:txBody>
      </p:sp>
      <p:sp>
        <p:nvSpPr>
          <p:cNvPr id="21" name="TextBox 21">
            <a:extLst>
              <a:ext uri="{FF2B5EF4-FFF2-40B4-BE49-F238E27FC236}">
                <a16:creationId xmlns:a16="http://schemas.microsoft.com/office/drawing/2014/main" id="{6104287B-01FD-6295-6176-7C781CECFDFB}"/>
              </a:ext>
            </a:extLst>
          </p:cNvPr>
          <p:cNvSpPr txBox="1"/>
          <p:nvPr/>
        </p:nvSpPr>
        <p:spPr>
          <a:xfrm>
            <a:off x="2128568" y="2313559"/>
            <a:ext cx="14635432" cy="668131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150000"/>
              </a:lnSpc>
            </a:pPr>
            <a:endParaRPr lang="pl-PL" sz="2200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Poppins"/>
              <a:cs typeface="Poppins" panose="00000500000000000000" pitchFamily="2" charset="-18"/>
              <a:sym typeface="Poppins"/>
            </a:endParaRPr>
          </a:p>
          <a:p>
            <a:r>
              <a:rPr lang="pl-PL" sz="2200" b="1" dirty="0">
                <a:latin typeface="Poppins" panose="00000500000000000000" pitchFamily="2" charset="-18"/>
                <a:cs typeface="Poppins" panose="00000500000000000000" pitchFamily="2" charset="-18"/>
              </a:rPr>
              <a:t>Licencja CC BY-NC-SA - Uznanie autorstwa – Użycie niekomercyjne – Na tych samych warunkach 4.0 Międzynarodowa</a:t>
            </a:r>
            <a:r>
              <a:rPr lang="pl-PL" sz="2200" dirty="0">
                <a:latin typeface="Poppins" panose="00000500000000000000" pitchFamily="2" charset="-18"/>
                <a:cs typeface="Poppins" panose="00000500000000000000" pitchFamily="2" charset="-18"/>
              </a:rPr>
              <a:t> – pozwala na rozpowszechnianie, przedstawianie i wykonywanie utworu jedynie w celach niekomercyjnych, z zastrzeżeniem, że utwory zależne zawsze będą objęte tą samą licencją.</a:t>
            </a:r>
          </a:p>
          <a:p>
            <a:pPr>
              <a:lnSpc>
                <a:spcPct val="150000"/>
              </a:lnSpc>
            </a:pPr>
            <a:endParaRPr lang="pl-PL" sz="2200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Poppins"/>
              <a:cs typeface="Poppins" panose="00000500000000000000" pitchFamily="2" charset="-18"/>
              <a:sym typeface="Poppins"/>
            </a:endParaRPr>
          </a:p>
          <a:p>
            <a:r>
              <a:rPr lang="pl-PL" sz="2200" b="1" dirty="0">
                <a:latin typeface="Poppins" panose="00000500000000000000" pitchFamily="2" charset="-18"/>
                <a:cs typeface="Poppins" panose="00000500000000000000" pitchFamily="2" charset="-18"/>
              </a:rPr>
              <a:t>Licencja CC BY-NC-ND - Uznanie autorstwa – Użycie niekomercyjne – Bez utworów zależnych 4.0 Międzynarodowa</a:t>
            </a:r>
            <a:r>
              <a:rPr lang="pl-PL" sz="2200" dirty="0">
                <a:latin typeface="Poppins" panose="00000500000000000000" pitchFamily="2" charset="-18"/>
                <a:cs typeface="Poppins" panose="00000500000000000000" pitchFamily="2" charset="-18"/>
              </a:rPr>
              <a:t> – pozwala na rozpowszechnianie, przedstawianie i wykonywanie utworu jedynie w celach niekomercyjnych oraz pod warunkiem zachowania go w oryginalnej formie (czyli nietworzenia utworów zależnych). Jest to najbardziej restrykcyjna z licencji.</a:t>
            </a:r>
          </a:p>
          <a:p>
            <a:pPr>
              <a:lnSpc>
                <a:spcPct val="150000"/>
              </a:lnSpc>
            </a:pPr>
            <a:endParaRPr lang="pl-PL" sz="2200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Poppins"/>
              <a:cs typeface="Poppins" panose="00000500000000000000" pitchFamily="2" charset="-18"/>
              <a:sym typeface="Poppins"/>
            </a:endParaRPr>
          </a:p>
          <a:p>
            <a:r>
              <a:rPr lang="pl-PL" sz="2200" b="1" dirty="0">
                <a:latin typeface="Poppins" panose="00000500000000000000" pitchFamily="2" charset="-18"/>
                <a:cs typeface="Poppins" panose="00000500000000000000" pitchFamily="2" charset="-18"/>
              </a:rPr>
              <a:t>Creative </a:t>
            </a:r>
            <a:r>
              <a:rPr lang="pl-PL" sz="2200" b="1" dirty="0" err="1">
                <a:latin typeface="Poppins" panose="00000500000000000000" pitchFamily="2" charset="-18"/>
                <a:cs typeface="Poppins" panose="00000500000000000000" pitchFamily="2" charset="-18"/>
              </a:rPr>
              <a:t>Commons</a:t>
            </a:r>
            <a:r>
              <a:rPr lang="pl-PL" sz="2200" b="1" dirty="0">
                <a:latin typeface="Poppins" panose="00000500000000000000" pitchFamily="2" charset="-18"/>
                <a:cs typeface="Poppins" panose="00000500000000000000" pitchFamily="2" charset="-18"/>
              </a:rPr>
              <a:t> Zero - Przekazanie do Domeny Publicznej (CCO)</a:t>
            </a:r>
            <a:r>
              <a:rPr lang="pl-PL" sz="2200" dirty="0">
                <a:latin typeface="Poppins" panose="00000500000000000000" pitchFamily="2" charset="-18"/>
                <a:cs typeface="Poppins" panose="00000500000000000000" pitchFamily="2" charset="-18"/>
              </a:rPr>
              <a:t> – to oświadczenie, które informuje o braku ograniczeń prawa autorskiego w stosunku do oznaczonego utworu. zgodnie z którym autor zrzeka się praw autorskich w maksymalnym możliwym zakresie, co oznacza udzielenie przez twórcę bardzo szerokiej licencji, która zezwala na dowolne wykorzystywanie utworu bez wymogu podania autorstwa.</a:t>
            </a:r>
            <a:br>
              <a:rPr lang="pl-PL" sz="2200" dirty="0">
                <a:latin typeface="Poppins" panose="00000500000000000000" pitchFamily="2" charset="-18"/>
                <a:cs typeface="Poppins" panose="00000500000000000000" pitchFamily="2" charset="-18"/>
              </a:rPr>
            </a:br>
            <a:r>
              <a:rPr lang="pl-PL" sz="2200" b="1" dirty="0">
                <a:latin typeface="Poppins" panose="00000500000000000000" pitchFamily="2" charset="-18"/>
                <a:cs typeface="Poppins" panose="00000500000000000000" pitchFamily="2" charset="-18"/>
              </a:rPr>
              <a:t>Mechanizm Creative </a:t>
            </a:r>
            <a:r>
              <a:rPr lang="pl-PL" sz="2200" b="1" dirty="0" err="1">
                <a:latin typeface="Poppins" panose="00000500000000000000" pitchFamily="2" charset="-18"/>
                <a:cs typeface="Poppins" panose="00000500000000000000" pitchFamily="2" charset="-18"/>
              </a:rPr>
              <a:t>Commons</a:t>
            </a:r>
            <a:r>
              <a:rPr lang="pl-PL" sz="2200" b="1" dirty="0">
                <a:latin typeface="Poppins" panose="00000500000000000000" pitchFamily="2" charset="-18"/>
                <a:cs typeface="Poppins" panose="00000500000000000000" pitchFamily="2" charset="-18"/>
              </a:rPr>
              <a:t> Zero jest szczególnie istotny w odniesieniu do publikowania danych badawczych</a:t>
            </a:r>
            <a:r>
              <a:rPr lang="pl-PL" sz="2200" dirty="0">
                <a:latin typeface="Poppins" panose="00000500000000000000" pitchFamily="2" charset="-18"/>
                <a:cs typeface="Poppins" panose="00000500000000000000" pitchFamily="2" charset="-18"/>
              </a:rPr>
              <a:t>.</a:t>
            </a:r>
          </a:p>
          <a:p>
            <a:pPr>
              <a:lnSpc>
                <a:spcPct val="150000"/>
              </a:lnSpc>
            </a:pPr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84A36E7A-A6D5-9494-7011-F6338F8010C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2509" y="322055"/>
            <a:ext cx="3705001" cy="822890"/>
          </a:xfrm>
          <a:prstGeom prst="rect">
            <a:avLst/>
          </a:prstGeom>
        </p:spPr>
      </p:pic>
      <p:pic>
        <p:nvPicPr>
          <p:cNvPr id="1025" name="Picture 1">
            <a:extLst>
              <a:ext uri="{FF2B5EF4-FFF2-40B4-BE49-F238E27FC236}">
                <a16:creationId xmlns:a16="http://schemas.microsoft.com/office/drawing/2014/main" id="{D3B8491D-8E2F-E18E-2437-D0BA68804E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00" cy="3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>
            <a:extLst>
              <a:ext uri="{FF2B5EF4-FFF2-40B4-BE49-F238E27FC236}">
                <a16:creationId xmlns:a16="http://schemas.microsoft.com/office/drawing/2014/main" id="{DFA6ADA0-B086-A642-18F0-ED20274F06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00" cy="3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24580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0F9E25C-E13F-A51D-615B-46C6475553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FF2B5EF4-FFF2-40B4-BE49-F238E27FC236}">
                <a16:creationId xmlns:a16="http://schemas.microsoft.com/office/drawing/2014/main" id="{D0A89F41-1E7C-28FB-959A-A9296661202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2509" y="395161"/>
            <a:ext cx="17402982" cy="9548939"/>
          </a:xfrm>
          <a:custGeom>
            <a:avLst/>
            <a:gdLst/>
            <a:ahLst/>
            <a:cxnLst/>
            <a:rect l="l" t="t" r="r" b="b"/>
            <a:pathLst>
              <a:path w="5882622" h="3245840">
                <a:moveTo>
                  <a:pt x="0" y="0"/>
                </a:moveTo>
                <a:lnTo>
                  <a:pt x="5882622" y="0"/>
                </a:lnTo>
                <a:lnTo>
                  <a:pt x="5882622" y="3245840"/>
                </a:lnTo>
                <a:lnTo>
                  <a:pt x="0" y="3245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pl-PL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339E6630-BAE2-1AA3-8C01-915E9D6F1553}"/>
              </a:ext>
            </a:extLst>
          </p:cNvPr>
          <p:cNvSpPr/>
          <p:nvPr/>
        </p:nvSpPr>
        <p:spPr>
          <a:xfrm>
            <a:off x="0" y="7085484"/>
            <a:ext cx="3201516" cy="3201516"/>
          </a:xfrm>
          <a:custGeom>
            <a:avLst/>
            <a:gdLst/>
            <a:ahLst/>
            <a:cxnLst/>
            <a:rect l="l" t="t" r="r" b="b"/>
            <a:pathLst>
              <a:path w="3201516" h="3201516">
                <a:moveTo>
                  <a:pt x="0" y="0"/>
                </a:moveTo>
                <a:lnTo>
                  <a:pt x="3201516" y="0"/>
                </a:lnTo>
                <a:lnTo>
                  <a:pt x="3201516" y="3201516"/>
                </a:lnTo>
                <a:lnTo>
                  <a:pt x="0" y="32015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93A5CBA9-EDAA-4BD8-C5E9-F2622F33948B}"/>
              </a:ext>
            </a:extLst>
          </p:cNvPr>
          <p:cNvSpPr/>
          <p:nvPr/>
        </p:nvSpPr>
        <p:spPr>
          <a:xfrm flipH="1" flipV="1">
            <a:off x="14757821" y="-9525"/>
            <a:ext cx="3530179" cy="3530179"/>
          </a:xfrm>
          <a:custGeom>
            <a:avLst/>
            <a:gdLst/>
            <a:ahLst/>
            <a:cxnLst/>
            <a:rect l="l" t="t" r="r" b="b"/>
            <a:pathLst>
              <a:path w="3530179" h="3530179">
                <a:moveTo>
                  <a:pt x="3530179" y="3530179"/>
                </a:moveTo>
                <a:lnTo>
                  <a:pt x="0" y="3530179"/>
                </a:lnTo>
                <a:lnTo>
                  <a:pt x="0" y="0"/>
                </a:lnTo>
                <a:lnTo>
                  <a:pt x="3530179" y="0"/>
                </a:lnTo>
                <a:lnTo>
                  <a:pt x="3530179" y="3530179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4519065F-40F6-69D0-21F4-5579605F0E0A}"/>
              </a:ext>
            </a:extLst>
          </p:cNvPr>
          <p:cNvSpPr/>
          <p:nvPr/>
        </p:nvSpPr>
        <p:spPr>
          <a:xfrm rot="5400000" flipH="1" flipV="1">
            <a:off x="14757821" y="6411159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5B1C7F1A-D112-93FE-46F7-97EB5F4A5301}"/>
              </a:ext>
            </a:extLst>
          </p:cNvPr>
          <p:cNvSpPr/>
          <p:nvPr/>
        </p:nvSpPr>
        <p:spPr>
          <a:xfrm rot="-5400000" flipH="1" flipV="1">
            <a:off x="-523019" y="-509660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16" name="Group 16">
            <a:extLst>
              <a:ext uri="{FF2B5EF4-FFF2-40B4-BE49-F238E27FC236}">
                <a16:creationId xmlns:a16="http://schemas.microsoft.com/office/drawing/2014/main" id="{6AADAD4C-970F-4A87-B28A-DD48C3B14321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5589889" y="9169319"/>
            <a:ext cx="2920820" cy="738533"/>
            <a:chOff x="0" y="0"/>
            <a:chExt cx="1422665" cy="378090"/>
          </a:xfrm>
        </p:grpSpPr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E2BE90CE-D55A-5B21-7FD2-426AC3D0B89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422665" cy="378090"/>
            </a:xfrm>
            <a:custGeom>
              <a:avLst/>
              <a:gdLst/>
              <a:ahLst/>
              <a:cxnLst/>
              <a:rect l="l" t="t" r="r" b="b"/>
              <a:pathLst>
                <a:path w="1422665" h="378090">
                  <a:moveTo>
                    <a:pt x="0" y="0"/>
                  </a:moveTo>
                  <a:lnTo>
                    <a:pt x="1422665" y="0"/>
                  </a:lnTo>
                  <a:lnTo>
                    <a:pt x="1422665" y="378090"/>
                  </a:lnTo>
                  <a:lnTo>
                    <a:pt x="0" y="3780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18" name="TextBox 18">
              <a:extLst>
                <a:ext uri="{FF2B5EF4-FFF2-40B4-BE49-F238E27FC236}">
                  <a16:creationId xmlns:a16="http://schemas.microsoft.com/office/drawing/2014/main" id="{74428A0B-3E0E-8423-BF7C-FB34B62F09B9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9525"/>
              <a:ext cx="1422665" cy="387615"/>
            </a:xfrm>
            <a:prstGeom prst="rect">
              <a:avLst/>
            </a:prstGeom>
          </p:spPr>
          <p:txBody>
            <a:bodyPr lIns="26891" tIns="26891" rIns="26891" bIns="26891" rtlCol="0" anchor="ctr"/>
            <a:lstStyle/>
            <a:p>
              <a:pPr algn="ctr">
                <a:lnSpc>
                  <a:spcPts val="1561"/>
                </a:lnSpc>
              </a:pPr>
              <a:endParaRPr/>
            </a:p>
          </p:txBody>
        </p:sp>
      </p:grpSp>
      <p:sp>
        <p:nvSpPr>
          <p:cNvPr id="19" name="TextBox 19">
            <a:extLst>
              <a:ext uri="{FF2B5EF4-FFF2-40B4-BE49-F238E27FC236}">
                <a16:creationId xmlns:a16="http://schemas.microsoft.com/office/drawing/2014/main" id="{96267650-3C5A-0A8B-4EE7-8A195C82BA9E}"/>
              </a:ext>
            </a:extLst>
          </p:cNvPr>
          <p:cNvSpPr txBox="1"/>
          <p:nvPr/>
        </p:nvSpPr>
        <p:spPr>
          <a:xfrm>
            <a:off x="15827937" y="9407711"/>
            <a:ext cx="2337760" cy="261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24"/>
              </a:lnSpc>
              <a:spcBef>
                <a:spcPct val="0"/>
              </a:spcBef>
            </a:pPr>
            <a:r>
              <a:rPr lang="en-US" sz="1800" spc="-89" dirty="0">
                <a:solidFill>
                  <a:srgbClr val="F1A33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bg.uek.krakow.pl</a:t>
            </a:r>
          </a:p>
        </p:txBody>
      </p:sp>
      <p:sp>
        <p:nvSpPr>
          <p:cNvPr id="20" name="TextBox 20">
            <a:extLst>
              <a:ext uri="{FF2B5EF4-FFF2-40B4-BE49-F238E27FC236}">
                <a16:creationId xmlns:a16="http://schemas.microsoft.com/office/drawing/2014/main" id="{61AE387A-F8A3-3DED-1E1D-9411CD65064F}"/>
              </a:ext>
            </a:extLst>
          </p:cNvPr>
          <p:cNvSpPr txBox="1"/>
          <p:nvPr/>
        </p:nvSpPr>
        <p:spPr>
          <a:xfrm>
            <a:off x="1600759" y="1582814"/>
            <a:ext cx="13791641" cy="205569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249"/>
              </a:lnSpc>
              <a:spcBef>
                <a:spcPct val="0"/>
              </a:spcBef>
            </a:pPr>
            <a:r>
              <a:rPr lang="pl-PL" sz="60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Podsumowanie: jak zapewnić otwarty dostęp do swojego artykułu?</a:t>
            </a:r>
            <a:endParaRPr lang="en-US" sz="6000" b="1" spc="-349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League Spartan"/>
              <a:cs typeface="Poppins" panose="00000500000000000000" pitchFamily="2" charset="-18"/>
              <a:sym typeface="League Spartan"/>
            </a:endParaRPr>
          </a:p>
        </p:txBody>
      </p:sp>
      <p:sp>
        <p:nvSpPr>
          <p:cNvPr id="21" name="TextBox 21">
            <a:extLst>
              <a:ext uri="{FF2B5EF4-FFF2-40B4-BE49-F238E27FC236}">
                <a16:creationId xmlns:a16="http://schemas.microsoft.com/office/drawing/2014/main" id="{633998D9-464C-180F-57A7-F9AEF508BC5A}"/>
              </a:ext>
            </a:extLst>
          </p:cNvPr>
          <p:cNvSpPr txBox="1"/>
          <p:nvPr/>
        </p:nvSpPr>
        <p:spPr>
          <a:xfrm>
            <a:off x="2362200" y="3884500"/>
            <a:ext cx="13358036" cy="517064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ct val="0"/>
              </a:spcBef>
            </a:pPr>
            <a:r>
              <a:rPr lang="pl-PL" altLang="pl-PL" sz="2400" b="1" dirty="0">
                <a:latin typeface="Poppins" panose="020B0604020202020204" charset="-18"/>
                <a:cs typeface="Poppins" panose="020B0604020202020204" charset="-18"/>
              </a:rPr>
              <a:t>Granty NCN </a:t>
            </a:r>
            <a:r>
              <a:rPr lang="pl-PL" altLang="pl-PL" sz="2400" dirty="0">
                <a:latin typeface="Poppins" panose="020B0604020202020204" charset="-18"/>
                <a:cs typeface="Poppins" panose="020B0604020202020204" charset="-18"/>
              </a:rPr>
              <a:t>– trzeba spełnić wymagania jednej z trzech oferowanych ścieżek publikacyjnych.</a:t>
            </a:r>
          </a:p>
          <a:p>
            <a:pPr>
              <a:spcBef>
                <a:spcPct val="0"/>
              </a:spcBef>
            </a:pPr>
            <a:endParaRPr lang="pl-PL" altLang="pl-PL" sz="2400" dirty="0">
              <a:latin typeface="Poppins" panose="020B0604020202020204" charset="-18"/>
              <a:cs typeface="Poppins" panose="020B0604020202020204" charset="-18"/>
            </a:endParaRPr>
          </a:p>
          <a:p>
            <a:pPr>
              <a:spcBef>
                <a:spcPct val="0"/>
              </a:spcBef>
            </a:pPr>
            <a:r>
              <a:rPr lang="pl-PL" altLang="pl-PL" sz="2400" b="1" dirty="0">
                <a:latin typeface="Poppins" panose="020B0604020202020204" charset="-18"/>
                <a:cs typeface="Poppins" panose="020B0604020202020204" charset="-18"/>
              </a:rPr>
              <a:t>Programy publikowania otwartego </a:t>
            </a:r>
            <a:r>
              <a:rPr lang="pl-PL" altLang="pl-PL" sz="2400" dirty="0">
                <a:latin typeface="Poppins" panose="020B0604020202020204" charset="-18"/>
                <a:cs typeface="Poppins" panose="020B0604020202020204" charset="-18"/>
              </a:rPr>
              <a:t>dostępne w UEK – możliwość publikacji w otwartym dostępie w czasopismach hybrydowych (zwolnienie z opłaty APC).</a:t>
            </a:r>
          </a:p>
          <a:p>
            <a:pPr>
              <a:spcBef>
                <a:spcPct val="0"/>
              </a:spcBef>
            </a:pPr>
            <a:endParaRPr lang="pl-PL" altLang="pl-PL" sz="2400" dirty="0">
              <a:latin typeface="Poppins" panose="020B0604020202020204" charset="-18"/>
              <a:cs typeface="Poppins" panose="020B0604020202020204" charset="-18"/>
            </a:endParaRPr>
          </a:p>
          <a:p>
            <a:pPr>
              <a:spcBef>
                <a:spcPct val="0"/>
              </a:spcBef>
            </a:pPr>
            <a:r>
              <a:rPr lang="pl-PL" altLang="pl-PL" sz="2400" b="1" dirty="0">
                <a:latin typeface="Poppins" panose="020B0604020202020204" charset="-18"/>
                <a:cs typeface="Poppins" panose="020B0604020202020204" charset="-18"/>
              </a:rPr>
              <a:t>Granty wewnętrzne UEK </a:t>
            </a:r>
            <a:r>
              <a:rPr lang="pl-PL" altLang="pl-PL" sz="2400" dirty="0">
                <a:latin typeface="Poppins" panose="020B0604020202020204" charset="-18"/>
                <a:cs typeface="Poppins" panose="020B0604020202020204" charset="-18"/>
              </a:rPr>
              <a:t>– możliwość uzyskania środków na publikację w otwartym dostępie – projekty w ramach programów (Prolog, Potencjał, Doskonałość Badawcza) lub Wsparcie Aktywności Publikacyjnej.</a:t>
            </a:r>
          </a:p>
          <a:p>
            <a:pPr>
              <a:spcBef>
                <a:spcPct val="0"/>
              </a:spcBef>
            </a:pPr>
            <a:endParaRPr lang="pl-PL" altLang="pl-PL" sz="2400" dirty="0">
              <a:latin typeface="Poppins" panose="020B0604020202020204" charset="-18"/>
              <a:cs typeface="Poppins" panose="020B0604020202020204" charset="-18"/>
            </a:endParaRPr>
          </a:p>
          <a:p>
            <a:pPr>
              <a:spcBef>
                <a:spcPct val="0"/>
              </a:spcBef>
            </a:pPr>
            <a:r>
              <a:rPr lang="pl-PL" altLang="pl-PL" sz="2400" dirty="0">
                <a:latin typeface="Poppins" panose="020B0604020202020204" charset="-18"/>
                <a:cs typeface="Poppins" panose="020B0604020202020204" charset="-18"/>
              </a:rPr>
              <a:t>Wybór czasopisma operującego w modelu </a:t>
            </a:r>
            <a:r>
              <a:rPr lang="pl-PL" altLang="pl-PL" sz="2400" b="1" dirty="0">
                <a:latin typeface="Poppins" panose="020B0604020202020204" charset="-18"/>
                <a:cs typeface="Poppins" panose="020B0604020202020204" charset="-18"/>
              </a:rPr>
              <a:t>diamentowym open </a:t>
            </a:r>
            <a:r>
              <a:rPr lang="pl-PL" altLang="pl-PL" sz="2400" b="1" dirty="0" err="1">
                <a:latin typeface="Poppins" panose="020B0604020202020204" charset="-18"/>
                <a:cs typeface="Poppins" panose="020B0604020202020204" charset="-18"/>
              </a:rPr>
              <a:t>access</a:t>
            </a:r>
            <a:r>
              <a:rPr lang="pl-PL" altLang="pl-PL" sz="2400" dirty="0">
                <a:latin typeface="Poppins" panose="020B0604020202020204" charset="-18"/>
                <a:cs typeface="Poppins" panose="020B0604020202020204" charset="-18"/>
              </a:rPr>
              <a:t>.</a:t>
            </a:r>
          </a:p>
          <a:p>
            <a:pPr>
              <a:spcBef>
                <a:spcPct val="0"/>
              </a:spcBef>
            </a:pPr>
            <a:endParaRPr lang="pl-PL" altLang="pl-PL" sz="2400" dirty="0">
              <a:latin typeface="Poppins" panose="020B0604020202020204" charset="-18"/>
              <a:cs typeface="Poppins" panose="020B0604020202020204" charset="-18"/>
            </a:endParaRPr>
          </a:p>
          <a:p>
            <a:pPr>
              <a:spcBef>
                <a:spcPct val="0"/>
              </a:spcBef>
            </a:pPr>
            <a:r>
              <a:rPr lang="pl-PL" altLang="pl-PL" sz="2400" dirty="0" err="1">
                <a:latin typeface="Poppins" panose="020B0604020202020204" charset="-18"/>
                <a:cs typeface="Poppins" panose="020B0604020202020204" charset="-18"/>
              </a:rPr>
              <a:t>Samoarchiwizacja</a:t>
            </a:r>
            <a:r>
              <a:rPr lang="pl-PL" altLang="pl-PL" sz="2400" dirty="0">
                <a:latin typeface="Poppins" panose="020B0604020202020204" charset="-18"/>
                <a:cs typeface="Poppins" panose="020B0604020202020204" charset="-18"/>
              </a:rPr>
              <a:t> – umieszczenie </a:t>
            </a:r>
            <a:r>
              <a:rPr lang="pl-PL" altLang="pl-PL" sz="2400" b="1" dirty="0">
                <a:latin typeface="Poppins" panose="020B0604020202020204" charset="-18"/>
                <a:cs typeface="Poppins" panose="020B0604020202020204" charset="-18"/>
              </a:rPr>
              <a:t>AAM w otwartym repozytorium </a:t>
            </a:r>
            <a:r>
              <a:rPr lang="pl-PL" altLang="pl-PL" sz="2400" dirty="0">
                <a:latin typeface="Poppins" panose="020B0604020202020204" charset="-18"/>
                <a:cs typeface="Poppins" panose="020B0604020202020204" charset="-18"/>
              </a:rPr>
              <a:t>po wygaśnięciu embargo.</a:t>
            </a: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81441A2A-92C2-D31D-C720-34EB862C5E0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2509" y="322055"/>
            <a:ext cx="3705001" cy="82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020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B432E42-A172-AFD5-3F66-DF2FA579B6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FF2B5EF4-FFF2-40B4-BE49-F238E27FC236}">
                <a16:creationId xmlns:a16="http://schemas.microsoft.com/office/drawing/2014/main" id="{4F782169-2A1A-C283-3859-3CC50115667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2509" y="395161"/>
            <a:ext cx="17402982" cy="9548939"/>
          </a:xfrm>
          <a:custGeom>
            <a:avLst/>
            <a:gdLst/>
            <a:ahLst/>
            <a:cxnLst/>
            <a:rect l="l" t="t" r="r" b="b"/>
            <a:pathLst>
              <a:path w="5882622" h="3245840">
                <a:moveTo>
                  <a:pt x="0" y="0"/>
                </a:moveTo>
                <a:lnTo>
                  <a:pt x="5882622" y="0"/>
                </a:lnTo>
                <a:lnTo>
                  <a:pt x="5882622" y="3245840"/>
                </a:lnTo>
                <a:lnTo>
                  <a:pt x="0" y="3245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pl-PL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B5C0CC1F-9AF0-EE78-DB47-3E1683D95A5E}"/>
              </a:ext>
            </a:extLst>
          </p:cNvPr>
          <p:cNvSpPr/>
          <p:nvPr/>
        </p:nvSpPr>
        <p:spPr>
          <a:xfrm>
            <a:off x="0" y="7085484"/>
            <a:ext cx="3201516" cy="3201516"/>
          </a:xfrm>
          <a:custGeom>
            <a:avLst/>
            <a:gdLst/>
            <a:ahLst/>
            <a:cxnLst/>
            <a:rect l="l" t="t" r="r" b="b"/>
            <a:pathLst>
              <a:path w="3201516" h="3201516">
                <a:moveTo>
                  <a:pt x="0" y="0"/>
                </a:moveTo>
                <a:lnTo>
                  <a:pt x="3201516" y="0"/>
                </a:lnTo>
                <a:lnTo>
                  <a:pt x="3201516" y="3201516"/>
                </a:lnTo>
                <a:lnTo>
                  <a:pt x="0" y="32015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EA6251DF-3696-0E9C-2B90-E790994E8378}"/>
              </a:ext>
            </a:extLst>
          </p:cNvPr>
          <p:cNvSpPr/>
          <p:nvPr/>
        </p:nvSpPr>
        <p:spPr>
          <a:xfrm flipH="1" flipV="1">
            <a:off x="14757821" y="-9525"/>
            <a:ext cx="3530179" cy="3530179"/>
          </a:xfrm>
          <a:custGeom>
            <a:avLst/>
            <a:gdLst/>
            <a:ahLst/>
            <a:cxnLst/>
            <a:rect l="l" t="t" r="r" b="b"/>
            <a:pathLst>
              <a:path w="3530179" h="3530179">
                <a:moveTo>
                  <a:pt x="3530179" y="3530179"/>
                </a:moveTo>
                <a:lnTo>
                  <a:pt x="0" y="3530179"/>
                </a:lnTo>
                <a:lnTo>
                  <a:pt x="0" y="0"/>
                </a:lnTo>
                <a:lnTo>
                  <a:pt x="3530179" y="0"/>
                </a:lnTo>
                <a:lnTo>
                  <a:pt x="3530179" y="3530179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CACB3D81-6B35-82F8-7013-B0DBED5B322A}"/>
              </a:ext>
            </a:extLst>
          </p:cNvPr>
          <p:cNvSpPr/>
          <p:nvPr/>
        </p:nvSpPr>
        <p:spPr>
          <a:xfrm rot="5400000" flipH="1" flipV="1">
            <a:off x="14757821" y="6411159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60D6B5A8-62E8-5C60-AD59-183DACACB50D}"/>
              </a:ext>
            </a:extLst>
          </p:cNvPr>
          <p:cNvSpPr/>
          <p:nvPr/>
        </p:nvSpPr>
        <p:spPr>
          <a:xfrm rot="-5400000" flipH="1" flipV="1">
            <a:off x="-523019" y="-509660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16" name="Group 16">
            <a:extLst>
              <a:ext uri="{FF2B5EF4-FFF2-40B4-BE49-F238E27FC236}">
                <a16:creationId xmlns:a16="http://schemas.microsoft.com/office/drawing/2014/main" id="{44DCC01A-337C-85AB-0553-AEC4DE887048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5589889" y="9169319"/>
            <a:ext cx="2920820" cy="738533"/>
            <a:chOff x="0" y="0"/>
            <a:chExt cx="1422665" cy="378090"/>
          </a:xfrm>
        </p:grpSpPr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46E2ACD9-1890-816B-7C88-8903D807A410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422665" cy="378090"/>
            </a:xfrm>
            <a:custGeom>
              <a:avLst/>
              <a:gdLst/>
              <a:ahLst/>
              <a:cxnLst/>
              <a:rect l="l" t="t" r="r" b="b"/>
              <a:pathLst>
                <a:path w="1422665" h="378090">
                  <a:moveTo>
                    <a:pt x="0" y="0"/>
                  </a:moveTo>
                  <a:lnTo>
                    <a:pt x="1422665" y="0"/>
                  </a:lnTo>
                  <a:lnTo>
                    <a:pt x="1422665" y="378090"/>
                  </a:lnTo>
                  <a:lnTo>
                    <a:pt x="0" y="3780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18" name="TextBox 18">
              <a:extLst>
                <a:ext uri="{FF2B5EF4-FFF2-40B4-BE49-F238E27FC236}">
                  <a16:creationId xmlns:a16="http://schemas.microsoft.com/office/drawing/2014/main" id="{8ED377F8-E965-BDEC-0F2E-486437303F63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9525"/>
              <a:ext cx="1422665" cy="387615"/>
            </a:xfrm>
            <a:prstGeom prst="rect">
              <a:avLst/>
            </a:prstGeom>
          </p:spPr>
          <p:txBody>
            <a:bodyPr lIns="26891" tIns="26891" rIns="26891" bIns="26891" rtlCol="0" anchor="ctr"/>
            <a:lstStyle/>
            <a:p>
              <a:pPr algn="ctr">
                <a:lnSpc>
                  <a:spcPts val="1561"/>
                </a:lnSpc>
              </a:pPr>
              <a:endParaRPr/>
            </a:p>
          </p:txBody>
        </p:sp>
      </p:grpSp>
      <p:sp>
        <p:nvSpPr>
          <p:cNvPr id="19" name="TextBox 19">
            <a:extLst>
              <a:ext uri="{FF2B5EF4-FFF2-40B4-BE49-F238E27FC236}">
                <a16:creationId xmlns:a16="http://schemas.microsoft.com/office/drawing/2014/main" id="{976058F5-BA2C-06E2-FEFC-75E2DEAE9F8C}"/>
              </a:ext>
            </a:extLst>
          </p:cNvPr>
          <p:cNvSpPr txBox="1"/>
          <p:nvPr/>
        </p:nvSpPr>
        <p:spPr>
          <a:xfrm>
            <a:off x="15827937" y="9407711"/>
            <a:ext cx="2337760" cy="261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24"/>
              </a:lnSpc>
              <a:spcBef>
                <a:spcPct val="0"/>
              </a:spcBef>
            </a:pPr>
            <a:r>
              <a:rPr lang="en-US" sz="1800" spc="-89" dirty="0">
                <a:solidFill>
                  <a:srgbClr val="F1A33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bg.uek.krakow.pl</a:t>
            </a:r>
          </a:p>
        </p:txBody>
      </p:sp>
      <p:sp>
        <p:nvSpPr>
          <p:cNvPr id="20" name="TextBox 20">
            <a:extLst>
              <a:ext uri="{FF2B5EF4-FFF2-40B4-BE49-F238E27FC236}">
                <a16:creationId xmlns:a16="http://schemas.microsoft.com/office/drawing/2014/main" id="{A2F51A64-8851-09BA-E318-392C3A9950D1}"/>
              </a:ext>
            </a:extLst>
          </p:cNvPr>
          <p:cNvSpPr txBox="1"/>
          <p:nvPr/>
        </p:nvSpPr>
        <p:spPr>
          <a:xfrm>
            <a:off x="1590426" y="1113749"/>
            <a:ext cx="13989131" cy="205569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249"/>
              </a:lnSpc>
              <a:spcBef>
                <a:spcPct val="0"/>
              </a:spcBef>
            </a:pPr>
            <a:r>
              <a:rPr lang="pl-PL" sz="60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Gdzie szukać informacji dotyczącej publikowania otwartego?</a:t>
            </a:r>
            <a:endParaRPr lang="en-US" sz="6000" b="1" spc="-349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League Spartan"/>
              <a:cs typeface="Poppins" panose="00000500000000000000" pitchFamily="2" charset="-18"/>
              <a:sym typeface="League Spartan"/>
            </a:endParaRPr>
          </a:p>
        </p:txBody>
      </p:sp>
      <p:sp>
        <p:nvSpPr>
          <p:cNvPr id="21" name="TextBox 21">
            <a:extLst>
              <a:ext uri="{FF2B5EF4-FFF2-40B4-BE49-F238E27FC236}">
                <a16:creationId xmlns:a16="http://schemas.microsoft.com/office/drawing/2014/main" id="{BDF0113B-1DFD-5EFC-F4C1-C8C49B291A9A}"/>
              </a:ext>
            </a:extLst>
          </p:cNvPr>
          <p:cNvSpPr txBox="1"/>
          <p:nvPr/>
        </p:nvSpPr>
        <p:spPr>
          <a:xfrm>
            <a:off x="3439564" y="3866198"/>
            <a:ext cx="12471706" cy="714965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Strona Biblioteki UEK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Wingdings" panose="05000000000000000000" pitchFamily="2" charset="2"/>
              </a:rPr>
              <a:t>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Wingdings" panose="05000000000000000000" pitchFamily="2" charset="2"/>
                <a:hlinkClick r:id="rId7"/>
              </a:rPr>
              <a:t>Otwarta nauka</a:t>
            </a: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Wingdings" panose="05000000000000000000" pitchFamily="2" charset="2"/>
              </a:rPr>
              <a:t>ncn.gov.pl  o NCN 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Wingdings" panose="05000000000000000000" pitchFamily="2" charset="2"/>
                <a:hlinkClick r:id="rId8"/>
              </a:rPr>
              <a:t>Otwarta nauka</a:t>
            </a: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ncn.gov.pl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Wingdings" panose="05000000000000000000" pitchFamily="2" charset="2"/>
              </a:rPr>
              <a:t>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 dla wnioskodawców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Wingdings" panose="05000000000000000000" pitchFamily="2" charset="2"/>
              </a:rPr>
              <a:t> Konkursy krajowe  wybrany konkurs  pytania i dokumentacja konkursowa</a:t>
            </a:r>
          </a:p>
          <a:p>
            <a:pPr>
              <a:lnSpc>
                <a:spcPct val="150000"/>
              </a:lnSpc>
            </a:pP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Wingdings" panose="05000000000000000000" pitchFamily="2" charset="2"/>
              </a:rPr>
              <a:t>Wirtualna Biblioteka Nauki  Informator 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Wingdings" panose="05000000000000000000" pitchFamily="2" charset="2"/>
                <a:hlinkClick r:id="rId9"/>
              </a:rPr>
              <a:t>Publikowanie otwarte</a:t>
            </a: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Wingdings" panose="05000000000000000000" pitchFamily="2" charset="2"/>
                <a:hlinkClick r:id="rId10" action="ppaction://hlinkfile"/>
              </a:rPr>
              <a:t>granty.uek.krakow.pl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Wingdings" panose="05000000000000000000" pitchFamily="2" charset="2"/>
              </a:rPr>
              <a:t> Granty wewnętrzne</a:t>
            </a:r>
          </a:p>
          <a:p>
            <a:pPr>
              <a:lnSpc>
                <a:spcPct val="150000"/>
              </a:lnSpc>
            </a:pP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6564BC06-50A3-4938-3519-BF5B4169F20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42509" y="322055"/>
            <a:ext cx="3705001" cy="82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26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0F9E25C-E13F-A51D-615B-46C6475553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FF2B5EF4-FFF2-40B4-BE49-F238E27FC236}">
                <a16:creationId xmlns:a16="http://schemas.microsoft.com/office/drawing/2014/main" id="{D0A89F41-1E7C-28FB-959A-A9296661202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2509" y="395161"/>
            <a:ext cx="17402982" cy="9548939"/>
          </a:xfrm>
          <a:custGeom>
            <a:avLst/>
            <a:gdLst/>
            <a:ahLst/>
            <a:cxnLst/>
            <a:rect l="l" t="t" r="r" b="b"/>
            <a:pathLst>
              <a:path w="5882622" h="3245840">
                <a:moveTo>
                  <a:pt x="0" y="0"/>
                </a:moveTo>
                <a:lnTo>
                  <a:pt x="5882622" y="0"/>
                </a:lnTo>
                <a:lnTo>
                  <a:pt x="5882622" y="3245840"/>
                </a:lnTo>
                <a:lnTo>
                  <a:pt x="0" y="3245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pl-PL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339E6630-BAE2-1AA3-8C01-915E9D6F1553}"/>
              </a:ext>
            </a:extLst>
          </p:cNvPr>
          <p:cNvSpPr/>
          <p:nvPr/>
        </p:nvSpPr>
        <p:spPr>
          <a:xfrm>
            <a:off x="0" y="7085484"/>
            <a:ext cx="3201516" cy="3201516"/>
          </a:xfrm>
          <a:custGeom>
            <a:avLst/>
            <a:gdLst/>
            <a:ahLst/>
            <a:cxnLst/>
            <a:rect l="l" t="t" r="r" b="b"/>
            <a:pathLst>
              <a:path w="3201516" h="3201516">
                <a:moveTo>
                  <a:pt x="0" y="0"/>
                </a:moveTo>
                <a:lnTo>
                  <a:pt x="3201516" y="0"/>
                </a:lnTo>
                <a:lnTo>
                  <a:pt x="3201516" y="3201516"/>
                </a:lnTo>
                <a:lnTo>
                  <a:pt x="0" y="32015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93A5CBA9-EDAA-4BD8-C5E9-F2622F33948B}"/>
              </a:ext>
            </a:extLst>
          </p:cNvPr>
          <p:cNvSpPr/>
          <p:nvPr/>
        </p:nvSpPr>
        <p:spPr>
          <a:xfrm flipH="1" flipV="1">
            <a:off x="14757821" y="-9525"/>
            <a:ext cx="3530179" cy="3530179"/>
          </a:xfrm>
          <a:custGeom>
            <a:avLst/>
            <a:gdLst/>
            <a:ahLst/>
            <a:cxnLst/>
            <a:rect l="l" t="t" r="r" b="b"/>
            <a:pathLst>
              <a:path w="3530179" h="3530179">
                <a:moveTo>
                  <a:pt x="3530179" y="3530179"/>
                </a:moveTo>
                <a:lnTo>
                  <a:pt x="0" y="3530179"/>
                </a:lnTo>
                <a:lnTo>
                  <a:pt x="0" y="0"/>
                </a:lnTo>
                <a:lnTo>
                  <a:pt x="3530179" y="0"/>
                </a:lnTo>
                <a:lnTo>
                  <a:pt x="3530179" y="3530179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4519065F-40F6-69D0-21F4-5579605F0E0A}"/>
              </a:ext>
            </a:extLst>
          </p:cNvPr>
          <p:cNvSpPr/>
          <p:nvPr/>
        </p:nvSpPr>
        <p:spPr>
          <a:xfrm rot="5400000" flipH="1" flipV="1">
            <a:off x="14757821" y="6411159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5B1C7F1A-D112-93FE-46F7-97EB5F4A5301}"/>
              </a:ext>
            </a:extLst>
          </p:cNvPr>
          <p:cNvSpPr/>
          <p:nvPr/>
        </p:nvSpPr>
        <p:spPr>
          <a:xfrm rot="-5400000" flipH="1" flipV="1">
            <a:off x="-523019" y="-509660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16" name="Group 16">
            <a:extLst>
              <a:ext uri="{FF2B5EF4-FFF2-40B4-BE49-F238E27FC236}">
                <a16:creationId xmlns:a16="http://schemas.microsoft.com/office/drawing/2014/main" id="{6AADAD4C-970F-4A87-B28A-DD48C3B14321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5589889" y="9169319"/>
            <a:ext cx="2920820" cy="738533"/>
            <a:chOff x="0" y="0"/>
            <a:chExt cx="1422665" cy="378090"/>
          </a:xfrm>
        </p:grpSpPr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E2BE90CE-D55A-5B21-7FD2-426AC3D0B89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422665" cy="378090"/>
            </a:xfrm>
            <a:custGeom>
              <a:avLst/>
              <a:gdLst/>
              <a:ahLst/>
              <a:cxnLst/>
              <a:rect l="l" t="t" r="r" b="b"/>
              <a:pathLst>
                <a:path w="1422665" h="378090">
                  <a:moveTo>
                    <a:pt x="0" y="0"/>
                  </a:moveTo>
                  <a:lnTo>
                    <a:pt x="1422665" y="0"/>
                  </a:lnTo>
                  <a:lnTo>
                    <a:pt x="1422665" y="378090"/>
                  </a:lnTo>
                  <a:lnTo>
                    <a:pt x="0" y="3780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18" name="TextBox 18">
              <a:extLst>
                <a:ext uri="{FF2B5EF4-FFF2-40B4-BE49-F238E27FC236}">
                  <a16:creationId xmlns:a16="http://schemas.microsoft.com/office/drawing/2014/main" id="{74428A0B-3E0E-8423-BF7C-FB34B62F09B9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9525"/>
              <a:ext cx="1422665" cy="387615"/>
            </a:xfrm>
            <a:prstGeom prst="rect">
              <a:avLst/>
            </a:prstGeom>
          </p:spPr>
          <p:txBody>
            <a:bodyPr lIns="26891" tIns="26891" rIns="26891" bIns="26891" rtlCol="0" anchor="ctr"/>
            <a:lstStyle/>
            <a:p>
              <a:pPr algn="ctr">
                <a:lnSpc>
                  <a:spcPts val="1561"/>
                </a:lnSpc>
              </a:pPr>
              <a:endParaRPr/>
            </a:p>
          </p:txBody>
        </p:sp>
      </p:grpSp>
      <p:sp>
        <p:nvSpPr>
          <p:cNvPr id="19" name="TextBox 19">
            <a:extLst>
              <a:ext uri="{FF2B5EF4-FFF2-40B4-BE49-F238E27FC236}">
                <a16:creationId xmlns:a16="http://schemas.microsoft.com/office/drawing/2014/main" id="{96267650-3C5A-0A8B-4EE7-8A195C82BA9E}"/>
              </a:ext>
            </a:extLst>
          </p:cNvPr>
          <p:cNvSpPr txBox="1"/>
          <p:nvPr/>
        </p:nvSpPr>
        <p:spPr>
          <a:xfrm>
            <a:off x="15827937" y="9407711"/>
            <a:ext cx="2337760" cy="261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24"/>
              </a:lnSpc>
              <a:spcBef>
                <a:spcPct val="0"/>
              </a:spcBef>
            </a:pPr>
            <a:r>
              <a:rPr lang="en-US" sz="1800" spc="-89" dirty="0">
                <a:solidFill>
                  <a:srgbClr val="F1A33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bg.uek.krakow.pl</a:t>
            </a:r>
          </a:p>
        </p:txBody>
      </p:sp>
      <p:sp>
        <p:nvSpPr>
          <p:cNvPr id="20" name="TextBox 20">
            <a:extLst>
              <a:ext uri="{FF2B5EF4-FFF2-40B4-BE49-F238E27FC236}">
                <a16:creationId xmlns:a16="http://schemas.microsoft.com/office/drawing/2014/main" id="{61AE387A-F8A3-3DED-1E1D-9411CD65064F}"/>
              </a:ext>
            </a:extLst>
          </p:cNvPr>
          <p:cNvSpPr txBox="1"/>
          <p:nvPr/>
        </p:nvSpPr>
        <p:spPr>
          <a:xfrm>
            <a:off x="1600758" y="1582816"/>
            <a:ext cx="13334442" cy="205569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249"/>
              </a:lnSpc>
              <a:spcBef>
                <a:spcPct val="0"/>
              </a:spcBef>
            </a:pPr>
            <a:r>
              <a:rPr lang="pl-PL" sz="60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Kontakt w sprawach dotyczących Otwartej Nauki</a:t>
            </a:r>
            <a:endParaRPr lang="en-US" sz="6000" b="1" spc="-349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League Spartan"/>
              <a:cs typeface="Poppins" panose="00000500000000000000" pitchFamily="2" charset="-18"/>
              <a:sym typeface="League Spartan"/>
            </a:endParaRPr>
          </a:p>
        </p:txBody>
      </p:sp>
      <p:sp>
        <p:nvSpPr>
          <p:cNvPr id="21" name="TextBox 21">
            <a:extLst>
              <a:ext uri="{FF2B5EF4-FFF2-40B4-BE49-F238E27FC236}">
                <a16:creationId xmlns:a16="http://schemas.microsoft.com/office/drawing/2014/main" id="{633998D9-464C-180F-57A7-F9AEF508BC5A}"/>
              </a:ext>
            </a:extLst>
          </p:cNvPr>
          <p:cNvSpPr txBox="1"/>
          <p:nvPr/>
        </p:nvSpPr>
        <p:spPr>
          <a:xfrm>
            <a:off x="2394845" y="3984553"/>
            <a:ext cx="14363923" cy="548765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Pełnomocnik Rektora ds. otwartego dostępu do publikacji naukowych i danych badawczych: </a:t>
            </a:r>
          </a:p>
          <a:p>
            <a:pPr>
              <a:lnSpc>
                <a:spcPct val="150000"/>
              </a:lnSpc>
            </a:pPr>
            <a:r>
              <a:rPr lang="pl-PL" sz="2400" dirty="0">
                <a:solidFill>
                  <a:srgbClr val="F1A336"/>
                </a:solidFill>
                <a:latin typeface="Poppins"/>
                <a:ea typeface="Poppins"/>
                <a:cs typeface="Poppins"/>
                <a:sym typeface="Poppins"/>
              </a:rPr>
              <a:t>Magdalena Nagięć</a:t>
            </a:r>
          </a:p>
          <a:p>
            <a:pPr>
              <a:lnSpc>
                <a:spcPct val="150000"/>
              </a:lnSpc>
            </a:pP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>
              <a:lnSpc>
                <a:spcPct val="150000"/>
              </a:lnSpc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Wyznaczeni pracownicy Biblioteki:</a:t>
            </a:r>
          </a:p>
          <a:p>
            <a:pPr>
              <a:lnSpc>
                <a:spcPct val="150000"/>
              </a:lnSpc>
            </a:pPr>
            <a:r>
              <a:rPr lang="pl-PL" sz="2400" dirty="0">
                <a:solidFill>
                  <a:srgbClr val="F1A336"/>
                </a:solidFill>
                <a:latin typeface="Poppins"/>
                <a:ea typeface="Poppins"/>
                <a:cs typeface="Poppins"/>
                <a:sym typeface="Poppins"/>
              </a:rPr>
              <a:t>Katarzyna </a:t>
            </a:r>
            <a:r>
              <a:rPr lang="pl-PL" sz="2400" dirty="0" err="1">
                <a:solidFill>
                  <a:srgbClr val="F1A336"/>
                </a:solidFill>
                <a:latin typeface="Poppins"/>
                <a:ea typeface="Poppins"/>
                <a:cs typeface="Poppins"/>
                <a:sym typeface="Poppins"/>
              </a:rPr>
              <a:t>Limanówka</a:t>
            </a:r>
            <a:r>
              <a:rPr lang="pl-PL" sz="2400" dirty="0">
                <a:solidFill>
                  <a:srgbClr val="F1A336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pl-PL" sz="2400" dirty="0">
                <a:solidFill>
                  <a:srgbClr val="F1A336"/>
                </a:solidFill>
                <a:latin typeface="Poppins"/>
                <a:ea typeface="Poppins"/>
                <a:cs typeface="Poppins"/>
                <a:sym typeface="Poppins"/>
              </a:rPr>
              <a:t>Grzegorz Budny </a:t>
            </a:r>
          </a:p>
          <a:p>
            <a:pPr>
              <a:lnSpc>
                <a:spcPct val="150000"/>
              </a:lnSpc>
            </a:pPr>
            <a:endParaRPr lang="pl-PL" sz="2400" dirty="0">
              <a:solidFill>
                <a:srgbClr val="F1A336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>
              <a:lnSpc>
                <a:spcPct val="150000"/>
              </a:lnSpc>
            </a:pPr>
            <a:r>
              <a:rPr lang="pl-PL" sz="2400" dirty="0">
                <a:latin typeface="Poppins"/>
                <a:ea typeface="Poppins"/>
                <a:cs typeface="Poppins"/>
                <a:sym typeface="Poppins"/>
              </a:rPr>
              <a:t>Tel. 12 293 5780</a:t>
            </a:r>
          </a:p>
          <a:p>
            <a:pPr>
              <a:lnSpc>
                <a:spcPct val="150000"/>
              </a:lnSpc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E-mail: </a:t>
            </a:r>
            <a:r>
              <a:rPr lang="pl-PL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  <a:hlinkClick r:id="rId7"/>
              </a:rPr>
              <a:t>otwartanauka@uek.krakow.pl</a:t>
            </a:r>
            <a:endParaRPr lang="pl-PL" sz="2400" b="1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>
              <a:lnSpc>
                <a:spcPct val="150000"/>
              </a:lnSpc>
            </a:pPr>
            <a:r>
              <a:rPr lang="pl-PL" sz="2400" dirty="0">
                <a:latin typeface="Poppins"/>
                <a:ea typeface="Poppins"/>
                <a:cs typeface="Poppins"/>
                <a:sym typeface="Poppins"/>
              </a:rPr>
              <a:t>Pokój 203 w budynku Biblioteki</a:t>
            </a: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81441A2A-92C2-D31D-C720-34EB862C5E0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2509" y="322055"/>
            <a:ext cx="3705001" cy="82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5724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A2F6D32-51A0-0922-3A32-22A4DC07C0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FF2B5EF4-FFF2-40B4-BE49-F238E27FC236}">
                <a16:creationId xmlns:a16="http://schemas.microsoft.com/office/drawing/2014/main" id="{608B8340-F82B-1992-8EE1-DBA96A4F416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2509" y="395161"/>
            <a:ext cx="17402982" cy="9548939"/>
          </a:xfrm>
          <a:custGeom>
            <a:avLst/>
            <a:gdLst/>
            <a:ahLst/>
            <a:cxnLst/>
            <a:rect l="l" t="t" r="r" b="b"/>
            <a:pathLst>
              <a:path w="5882622" h="3245840">
                <a:moveTo>
                  <a:pt x="0" y="0"/>
                </a:moveTo>
                <a:lnTo>
                  <a:pt x="5882622" y="0"/>
                </a:lnTo>
                <a:lnTo>
                  <a:pt x="5882622" y="3245840"/>
                </a:lnTo>
                <a:lnTo>
                  <a:pt x="0" y="3245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pl-PL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02868F72-3E32-55C9-1947-B6C94B9D997F}"/>
              </a:ext>
            </a:extLst>
          </p:cNvPr>
          <p:cNvSpPr/>
          <p:nvPr/>
        </p:nvSpPr>
        <p:spPr>
          <a:xfrm>
            <a:off x="0" y="7085484"/>
            <a:ext cx="3201516" cy="3201516"/>
          </a:xfrm>
          <a:custGeom>
            <a:avLst/>
            <a:gdLst/>
            <a:ahLst/>
            <a:cxnLst/>
            <a:rect l="l" t="t" r="r" b="b"/>
            <a:pathLst>
              <a:path w="3201516" h="3201516">
                <a:moveTo>
                  <a:pt x="0" y="0"/>
                </a:moveTo>
                <a:lnTo>
                  <a:pt x="3201516" y="0"/>
                </a:lnTo>
                <a:lnTo>
                  <a:pt x="3201516" y="3201516"/>
                </a:lnTo>
                <a:lnTo>
                  <a:pt x="0" y="32015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FA285A16-D2F8-E6AD-7570-8A8F6CD3FCE2}"/>
              </a:ext>
            </a:extLst>
          </p:cNvPr>
          <p:cNvSpPr/>
          <p:nvPr/>
        </p:nvSpPr>
        <p:spPr>
          <a:xfrm flipH="1" flipV="1">
            <a:off x="14757821" y="-9525"/>
            <a:ext cx="3530179" cy="3530179"/>
          </a:xfrm>
          <a:custGeom>
            <a:avLst/>
            <a:gdLst/>
            <a:ahLst/>
            <a:cxnLst/>
            <a:rect l="l" t="t" r="r" b="b"/>
            <a:pathLst>
              <a:path w="3530179" h="3530179">
                <a:moveTo>
                  <a:pt x="3530179" y="3530179"/>
                </a:moveTo>
                <a:lnTo>
                  <a:pt x="0" y="3530179"/>
                </a:lnTo>
                <a:lnTo>
                  <a:pt x="0" y="0"/>
                </a:lnTo>
                <a:lnTo>
                  <a:pt x="3530179" y="0"/>
                </a:lnTo>
                <a:lnTo>
                  <a:pt x="3530179" y="3530179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BA699C8A-7D68-5FE3-1BA0-AC71D9C94879}"/>
              </a:ext>
            </a:extLst>
          </p:cNvPr>
          <p:cNvSpPr/>
          <p:nvPr/>
        </p:nvSpPr>
        <p:spPr>
          <a:xfrm rot="5400000" flipH="1" flipV="1">
            <a:off x="14757821" y="6411159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F0E891F5-0930-0CDC-CFD1-E30DEF726677}"/>
              </a:ext>
            </a:extLst>
          </p:cNvPr>
          <p:cNvSpPr/>
          <p:nvPr/>
        </p:nvSpPr>
        <p:spPr>
          <a:xfrm rot="-5400000" flipH="1" flipV="1">
            <a:off x="-523019" y="-509660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16" name="Group 16">
            <a:extLst>
              <a:ext uri="{FF2B5EF4-FFF2-40B4-BE49-F238E27FC236}">
                <a16:creationId xmlns:a16="http://schemas.microsoft.com/office/drawing/2014/main" id="{5BE3E396-FC0E-0E3C-9E36-C621856356E9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5589889" y="9169319"/>
            <a:ext cx="2920820" cy="738533"/>
            <a:chOff x="0" y="0"/>
            <a:chExt cx="1422665" cy="378090"/>
          </a:xfrm>
        </p:grpSpPr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DAFD0740-EFF6-DBC6-8362-5941032E8028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422665" cy="378090"/>
            </a:xfrm>
            <a:custGeom>
              <a:avLst/>
              <a:gdLst/>
              <a:ahLst/>
              <a:cxnLst/>
              <a:rect l="l" t="t" r="r" b="b"/>
              <a:pathLst>
                <a:path w="1422665" h="378090">
                  <a:moveTo>
                    <a:pt x="0" y="0"/>
                  </a:moveTo>
                  <a:lnTo>
                    <a:pt x="1422665" y="0"/>
                  </a:lnTo>
                  <a:lnTo>
                    <a:pt x="1422665" y="378090"/>
                  </a:lnTo>
                  <a:lnTo>
                    <a:pt x="0" y="3780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18" name="TextBox 18">
              <a:extLst>
                <a:ext uri="{FF2B5EF4-FFF2-40B4-BE49-F238E27FC236}">
                  <a16:creationId xmlns:a16="http://schemas.microsoft.com/office/drawing/2014/main" id="{46957B20-082C-1AE1-C399-8208F45B783D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9525"/>
              <a:ext cx="1422665" cy="387615"/>
            </a:xfrm>
            <a:prstGeom prst="rect">
              <a:avLst/>
            </a:prstGeom>
          </p:spPr>
          <p:txBody>
            <a:bodyPr lIns="26891" tIns="26891" rIns="26891" bIns="26891" rtlCol="0" anchor="ctr"/>
            <a:lstStyle/>
            <a:p>
              <a:pPr algn="ctr">
                <a:lnSpc>
                  <a:spcPts val="1561"/>
                </a:lnSpc>
              </a:pPr>
              <a:endParaRPr/>
            </a:p>
          </p:txBody>
        </p:sp>
      </p:grpSp>
      <p:sp>
        <p:nvSpPr>
          <p:cNvPr id="19" name="TextBox 19">
            <a:extLst>
              <a:ext uri="{FF2B5EF4-FFF2-40B4-BE49-F238E27FC236}">
                <a16:creationId xmlns:a16="http://schemas.microsoft.com/office/drawing/2014/main" id="{64A6B5B1-58F1-A05C-ACCF-E006D79075EE}"/>
              </a:ext>
            </a:extLst>
          </p:cNvPr>
          <p:cNvSpPr txBox="1"/>
          <p:nvPr/>
        </p:nvSpPr>
        <p:spPr>
          <a:xfrm>
            <a:off x="15827937" y="9407711"/>
            <a:ext cx="2337760" cy="261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24"/>
              </a:lnSpc>
              <a:spcBef>
                <a:spcPct val="0"/>
              </a:spcBef>
            </a:pPr>
            <a:r>
              <a:rPr lang="en-US" sz="1800" spc="-89" dirty="0">
                <a:solidFill>
                  <a:srgbClr val="F1A33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bg.uek.krakow.pl</a:t>
            </a:r>
          </a:p>
        </p:txBody>
      </p:sp>
      <p:sp>
        <p:nvSpPr>
          <p:cNvPr id="20" name="TextBox 20">
            <a:extLst>
              <a:ext uri="{FF2B5EF4-FFF2-40B4-BE49-F238E27FC236}">
                <a16:creationId xmlns:a16="http://schemas.microsoft.com/office/drawing/2014/main" id="{6E32D556-C496-FEF3-577F-E43FB7340D5F}"/>
              </a:ext>
            </a:extLst>
          </p:cNvPr>
          <p:cNvSpPr txBox="1"/>
          <p:nvPr/>
        </p:nvSpPr>
        <p:spPr>
          <a:xfrm>
            <a:off x="1600758" y="1582815"/>
            <a:ext cx="5594323" cy="10041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249"/>
              </a:lnSpc>
              <a:spcBef>
                <a:spcPct val="0"/>
              </a:spcBef>
            </a:pPr>
            <a:endParaRPr lang="en-US" sz="6000" b="1" spc="-349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League Spartan"/>
              <a:cs typeface="Poppins" panose="00000500000000000000" pitchFamily="2" charset="-18"/>
              <a:sym typeface="League Spartan"/>
            </a:endParaRPr>
          </a:p>
        </p:txBody>
      </p:sp>
      <p:sp>
        <p:nvSpPr>
          <p:cNvPr id="21" name="TextBox 21">
            <a:extLst>
              <a:ext uri="{FF2B5EF4-FFF2-40B4-BE49-F238E27FC236}">
                <a16:creationId xmlns:a16="http://schemas.microsoft.com/office/drawing/2014/main" id="{CE297189-C344-C7A3-C2D1-D67EDE8112CA}"/>
              </a:ext>
            </a:extLst>
          </p:cNvPr>
          <p:cNvSpPr txBox="1"/>
          <p:nvPr/>
        </p:nvSpPr>
        <p:spPr>
          <a:xfrm>
            <a:off x="1605349" y="4482484"/>
            <a:ext cx="13152472" cy="100335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Dziękuję za uwagę</a:t>
            </a: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F0D7F832-5998-2204-1DAA-4AFAD0C897F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2509" y="322055"/>
            <a:ext cx="3705001" cy="82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528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7C275DD-8C32-2435-EC0B-C473E9FFA2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FF2B5EF4-FFF2-40B4-BE49-F238E27FC236}">
                <a16:creationId xmlns:a16="http://schemas.microsoft.com/office/drawing/2014/main" id="{309FDBB4-4BB2-8831-094D-320D97AF69D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2509" y="395161"/>
            <a:ext cx="17402982" cy="9548939"/>
          </a:xfrm>
          <a:custGeom>
            <a:avLst/>
            <a:gdLst/>
            <a:ahLst/>
            <a:cxnLst/>
            <a:rect l="l" t="t" r="r" b="b"/>
            <a:pathLst>
              <a:path w="5882622" h="3245840">
                <a:moveTo>
                  <a:pt x="0" y="0"/>
                </a:moveTo>
                <a:lnTo>
                  <a:pt x="5882622" y="0"/>
                </a:lnTo>
                <a:lnTo>
                  <a:pt x="5882622" y="3245840"/>
                </a:lnTo>
                <a:lnTo>
                  <a:pt x="0" y="3245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pl-PL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06597D1B-264D-9AE9-CE56-078E723697F2}"/>
              </a:ext>
            </a:extLst>
          </p:cNvPr>
          <p:cNvSpPr/>
          <p:nvPr/>
        </p:nvSpPr>
        <p:spPr>
          <a:xfrm>
            <a:off x="0" y="7085484"/>
            <a:ext cx="3201516" cy="3201516"/>
          </a:xfrm>
          <a:custGeom>
            <a:avLst/>
            <a:gdLst/>
            <a:ahLst/>
            <a:cxnLst/>
            <a:rect l="l" t="t" r="r" b="b"/>
            <a:pathLst>
              <a:path w="3201516" h="3201516">
                <a:moveTo>
                  <a:pt x="0" y="0"/>
                </a:moveTo>
                <a:lnTo>
                  <a:pt x="3201516" y="0"/>
                </a:lnTo>
                <a:lnTo>
                  <a:pt x="3201516" y="3201516"/>
                </a:lnTo>
                <a:lnTo>
                  <a:pt x="0" y="32015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E1094A38-9A15-ECF6-BC28-E6A56364422F}"/>
              </a:ext>
            </a:extLst>
          </p:cNvPr>
          <p:cNvSpPr/>
          <p:nvPr/>
        </p:nvSpPr>
        <p:spPr>
          <a:xfrm flipH="1" flipV="1">
            <a:off x="14757821" y="-9525"/>
            <a:ext cx="3530179" cy="3530179"/>
          </a:xfrm>
          <a:custGeom>
            <a:avLst/>
            <a:gdLst/>
            <a:ahLst/>
            <a:cxnLst/>
            <a:rect l="l" t="t" r="r" b="b"/>
            <a:pathLst>
              <a:path w="3530179" h="3530179">
                <a:moveTo>
                  <a:pt x="3530179" y="3530179"/>
                </a:moveTo>
                <a:lnTo>
                  <a:pt x="0" y="3530179"/>
                </a:lnTo>
                <a:lnTo>
                  <a:pt x="0" y="0"/>
                </a:lnTo>
                <a:lnTo>
                  <a:pt x="3530179" y="0"/>
                </a:lnTo>
                <a:lnTo>
                  <a:pt x="3530179" y="3530179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202E0927-132C-1A87-2050-83B08F23EEA7}"/>
              </a:ext>
            </a:extLst>
          </p:cNvPr>
          <p:cNvSpPr/>
          <p:nvPr/>
        </p:nvSpPr>
        <p:spPr>
          <a:xfrm rot="5400000" flipH="1" flipV="1">
            <a:off x="14757821" y="6411159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C9A29807-A09F-1638-2FF8-9806891FC687}"/>
              </a:ext>
            </a:extLst>
          </p:cNvPr>
          <p:cNvSpPr/>
          <p:nvPr/>
        </p:nvSpPr>
        <p:spPr>
          <a:xfrm rot="-5400000" flipH="1" flipV="1">
            <a:off x="-523019" y="-509660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16" name="Group 16">
            <a:extLst>
              <a:ext uri="{FF2B5EF4-FFF2-40B4-BE49-F238E27FC236}">
                <a16:creationId xmlns:a16="http://schemas.microsoft.com/office/drawing/2014/main" id="{889CF3B8-58BC-33E2-AD62-2317B1356998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5589889" y="9169319"/>
            <a:ext cx="2920820" cy="738533"/>
            <a:chOff x="0" y="0"/>
            <a:chExt cx="1422665" cy="378090"/>
          </a:xfrm>
        </p:grpSpPr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4B3809D5-823C-7BF8-D105-5EB909B1D983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422665" cy="378090"/>
            </a:xfrm>
            <a:custGeom>
              <a:avLst/>
              <a:gdLst/>
              <a:ahLst/>
              <a:cxnLst/>
              <a:rect l="l" t="t" r="r" b="b"/>
              <a:pathLst>
                <a:path w="1422665" h="378090">
                  <a:moveTo>
                    <a:pt x="0" y="0"/>
                  </a:moveTo>
                  <a:lnTo>
                    <a:pt x="1422665" y="0"/>
                  </a:lnTo>
                  <a:lnTo>
                    <a:pt x="1422665" y="378090"/>
                  </a:lnTo>
                  <a:lnTo>
                    <a:pt x="0" y="3780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18" name="TextBox 18">
              <a:extLst>
                <a:ext uri="{FF2B5EF4-FFF2-40B4-BE49-F238E27FC236}">
                  <a16:creationId xmlns:a16="http://schemas.microsoft.com/office/drawing/2014/main" id="{6836A623-6099-3381-0DA5-3769AE99A5D6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9525"/>
              <a:ext cx="1422665" cy="387615"/>
            </a:xfrm>
            <a:prstGeom prst="rect">
              <a:avLst/>
            </a:prstGeom>
          </p:spPr>
          <p:txBody>
            <a:bodyPr lIns="26891" tIns="26891" rIns="26891" bIns="26891" rtlCol="0" anchor="ctr"/>
            <a:lstStyle/>
            <a:p>
              <a:pPr algn="ctr">
                <a:lnSpc>
                  <a:spcPts val="1561"/>
                </a:lnSpc>
              </a:pPr>
              <a:endParaRPr/>
            </a:p>
          </p:txBody>
        </p:sp>
      </p:grpSp>
      <p:sp>
        <p:nvSpPr>
          <p:cNvPr id="19" name="TextBox 19">
            <a:extLst>
              <a:ext uri="{FF2B5EF4-FFF2-40B4-BE49-F238E27FC236}">
                <a16:creationId xmlns:a16="http://schemas.microsoft.com/office/drawing/2014/main" id="{2D5D6E29-86EC-21DD-3E57-B42E05EDF51E}"/>
              </a:ext>
            </a:extLst>
          </p:cNvPr>
          <p:cNvSpPr txBox="1"/>
          <p:nvPr/>
        </p:nvSpPr>
        <p:spPr>
          <a:xfrm>
            <a:off x="15827937" y="9407711"/>
            <a:ext cx="2337760" cy="261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24"/>
              </a:lnSpc>
              <a:spcBef>
                <a:spcPct val="0"/>
              </a:spcBef>
            </a:pPr>
            <a:r>
              <a:rPr lang="en-US" sz="1800" spc="-89" dirty="0">
                <a:solidFill>
                  <a:srgbClr val="F1A33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bg.uek.krakow.pl</a:t>
            </a:r>
          </a:p>
        </p:txBody>
      </p:sp>
      <p:sp>
        <p:nvSpPr>
          <p:cNvPr id="20" name="TextBox 20">
            <a:extLst>
              <a:ext uri="{FF2B5EF4-FFF2-40B4-BE49-F238E27FC236}">
                <a16:creationId xmlns:a16="http://schemas.microsoft.com/office/drawing/2014/main" id="{FAE3CAB9-B8F2-3F84-8ADA-0180FBD52FBC}"/>
              </a:ext>
            </a:extLst>
          </p:cNvPr>
          <p:cNvSpPr txBox="1"/>
          <p:nvPr/>
        </p:nvSpPr>
        <p:spPr>
          <a:xfrm>
            <a:off x="1600758" y="1582815"/>
            <a:ext cx="5594323" cy="10041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249"/>
              </a:lnSpc>
              <a:spcBef>
                <a:spcPct val="0"/>
              </a:spcBef>
            </a:pPr>
            <a:r>
              <a:rPr lang="pl-PL" sz="60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Kluczowe daty*</a:t>
            </a:r>
            <a:endParaRPr lang="en-US" sz="6000" b="1" spc="-349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League Spartan"/>
              <a:cs typeface="Poppins" panose="00000500000000000000" pitchFamily="2" charset="-18"/>
              <a:sym typeface="League Spartan"/>
            </a:endParaRPr>
          </a:p>
        </p:txBody>
      </p:sp>
      <p:sp>
        <p:nvSpPr>
          <p:cNvPr id="21" name="TextBox 21">
            <a:extLst>
              <a:ext uri="{FF2B5EF4-FFF2-40B4-BE49-F238E27FC236}">
                <a16:creationId xmlns:a16="http://schemas.microsoft.com/office/drawing/2014/main" id="{0D342358-EF5A-CC0F-989D-0866A8D4648D}"/>
              </a:ext>
            </a:extLst>
          </p:cNvPr>
          <p:cNvSpPr txBox="1"/>
          <p:nvPr/>
        </p:nvSpPr>
        <p:spPr>
          <a:xfrm>
            <a:off x="1605349" y="2691324"/>
            <a:ext cx="13152472" cy="654281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defRPr/>
            </a:pPr>
            <a:r>
              <a:rPr lang="en-US" altLang="pl-PL" sz="2000" dirty="0">
                <a:solidFill>
                  <a:srgbClr val="CD2647"/>
                </a:solidFill>
                <a:latin typeface="ArialMT"/>
              </a:rPr>
              <a:t>• </a:t>
            </a:r>
            <a:r>
              <a:rPr lang="en-US" altLang="pl-PL" sz="2000" dirty="0">
                <a:solidFill>
                  <a:srgbClr val="40404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2001: Budapest Open Access Initiative (BOAI)</a:t>
            </a:r>
          </a:p>
          <a:p>
            <a:pPr>
              <a:defRPr/>
            </a:pPr>
            <a:r>
              <a:rPr lang="en-US" altLang="pl-PL" sz="2000" dirty="0">
                <a:solidFill>
                  <a:srgbClr val="CD2647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• </a:t>
            </a:r>
            <a:r>
              <a:rPr lang="en-US" altLang="pl-PL" sz="2000" dirty="0">
                <a:solidFill>
                  <a:srgbClr val="40404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2004: OECD Declaration on Access to Research Data From Public Funding 2004 r.</a:t>
            </a:r>
          </a:p>
          <a:p>
            <a:pPr>
              <a:defRPr/>
            </a:pPr>
            <a:r>
              <a:rPr lang="en-US" altLang="pl-PL" sz="2000" dirty="0">
                <a:solidFill>
                  <a:srgbClr val="CD2647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• </a:t>
            </a:r>
            <a:r>
              <a:rPr lang="en-US" altLang="pl-PL" sz="2000" dirty="0">
                <a:solidFill>
                  <a:srgbClr val="40404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2010: Singapore Statement on Research Integrity, 2nd Conference on Research Integrity</a:t>
            </a:r>
          </a:p>
          <a:p>
            <a:pPr>
              <a:defRPr/>
            </a:pPr>
            <a:r>
              <a:rPr lang="en-US" altLang="pl-PL" sz="2000" dirty="0">
                <a:solidFill>
                  <a:srgbClr val="CD2647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• </a:t>
            </a:r>
            <a:r>
              <a:rPr lang="en-US" altLang="pl-PL" sz="2000" dirty="0">
                <a:solidFill>
                  <a:srgbClr val="40404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2013: San Francisco Declaration on Research Assessment (DORA)</a:t>
            </a:r>
          </a:p>
          <a:p>
            <a:pPr>
              <a:defRPr/>
            </a:pPr>
            <a:r>
              <a:rPr lang="pl-PL" altLang="pl-PL" sz="2000" dirty="0">
                <a:solidFill>
                  <a:srgbClr val="CD2647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• </a:t>
            </a:r>
            <a:r>
              <a:rPr lang="pl-PL" altLang="pl-PL" sz="2000" dirty="0">
                <a:solidFill>
                  <a:srgbClr val="40404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2018: Utworzenie Koalicji S i przyjęcie </a:t>
            </a:r>
            <a:r>
              <a:rPr lang="pl-PL" altLang="pl-PL" sz="2000" dirty="0">
                <a:solidFill>
                  <a:schemeClr val="accent6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Planu S</a:t>
            </a:r>
          </a:p>
          <a:p>
            <a:pPr>
              <a:defRPr/>
            </a:pPr>
            <a:r>
              <a:rPr lang="pl-PL" altLang="pl-PL" sz="2000" dirty="0">
                <a:solidFill>
                  <a:srgbClr val="CD2647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• </a:t>
            </a:r>
            <a:r>
              <a:rPr lang="pl-PL" altLang="pl-PL" sz="2000" dirty="0">
                <a:solidFill>
                  <a:srgbClr val="40404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2019: Dyrektywa Parlamentu Europejskiego i Rady (UE) 2019/1024 z dn. 20 czerwca 2019 r. w sprawie</a:t>
            </a:r>
          </a:p>
          <a:p>
            <a:pPr>
              <a:defRPr/>
            </a:pPr>
            <a:r>
              <a:rPr lang="pl-PL" altLang="pl-PL" sz="2000" dirty="0">
                <a:solidFill>
                  <a:srgbClr val="40404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	otwartych danych i ponownego wykorzystywania informacji sektora publicznego</a:t>
            </a:r>
          </a:p>
          <a:p>
            <a:pPr>
              <a:defRPr/>
            </a:pPr>
            <a:r>
              <a:rPr lang="pl-PL" altLang="pl-PL" sz="2000" dirty="0">
                <a:solidFill>
                  <a:srgbClr val="CD2647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• </a:t>
            </a:r>
            <a:r>
              <a:rPr lang="pl-PL" altLang="pl-PL" sz="2000" dirty="0">
                <a:solidFill>
                  <a:srgbClr val="40404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2021: UNESCO </a:t>
            </a:r>
            <a:r>
              <a:rPr lang="pl-PL" altLang="pl-PL" sz="2000" dirty="0" err="1">
                <a:solidFill>
                  <a:srgbClr val="40404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Recommendations</a:t>
            </a:r>
            <a:r>
              <a:rPr lang="pl-PL" altLang="pl-PL" sz="2000" dirty="0">
                <a:solidFill>
                  <a:srgbClr val="40404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 on Open Science</a:t>
            </a:r>
          </a:p>
          <a:p>
            <a:pPr>
              <a:defRPr/>
            </a:pPr>
            <a:r>
              <a:rPr lang="pl-PL" altLang="pl-PL" sz="2000" dirty="0">
                <a:solidFill>
                  <a:srgbClr val="40404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________________________________________</a:t>
            </a:r>
          </a:p>
          <a:p>
            <a:pPr>
              <a:defRPr/>
            </a:pPr>
            <a:r>
              <a:rPr lang="pl-PL" altLang="pl-PL" sz="2000" dirty="0">
                <a:solidFill>
                  <a:srgbClr val="CD2647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• </a:t>
            </a:r>
            <a:r>
              <a:rPr lang="pl-PL" altLang="pl-PL" sz="2000" dirty="0">
                <a:solidFill>
                  <a:srgbClr val="40404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2013: Konferencja Rektorów Akademickich Szkół Polskich (KRASP): Stanowisko Prezydium KRASP i </a:t>
            </a:r>
            <a:r>
              <a:rPr lang="pl-PL" altLang="pl-PL" sz="2000" dirty="0">
                <a:solidFill>
                  <a:srgbClr val="CD2647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 	</a:t>
            </a:r>
            <a:r>
              <a:rPr lang="pl-PL" altLang="pl-PL" sz="2000" dirty="0">
                <a:solidFill>
                  <a:srgbClr val="40404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Prezydium PAN w sprawie zasad otwartego dostępu do treści publikacji naukowych i 	edukacyjnych</a:t>
            </a:r>
          </a:p>
          <a:p>
            <a:pPr>
              <a:defRPr/>
            </a:pPr>
            <a:r>
              <a:rPr lang="pl-PL" altLang="pl-PL" sz="2000" dirty="0">
                <a:solidFill>
                  <a:srgbClr val="CD2647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• </a:t>
            </a:r>
            <a:r>
              <a:rPr lang="pl-PL" altLang="pl-PL" sz="2000" dirty="0">
                <a:solidFill>
                  <a:srgbClr val="40404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2015: Kierunki rozwoju otwartego dostępu do publikacji i wyników badań naukowych w Polsce</a:t>
            </a:r>
          </a:p>
          <a:p>
            <a:pPr>
              <a:defRPr/>
            </a:pPr>
            <a:r>
              <a:rPr lang="pl-PL" altLang="pl-PL" sz="2000" dirty="0">
                <a:solidFill>
                  <a:srgbClr val="CD2647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• </a:t>
            </a:r>
            <a:r>
              <a:rPr lang="pl-PL" altLang="pl-PL" sz="2000" dirty="0">
                <a:solidFill>
                  <a:srgbClr val="40404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2020: </a:t>
            </a:r>
            <a:r>
              <a:rPr lang="pl-PL" altLang="pl-PL" sz="2000" dirty="0">
                <a:solidFill>
                  <a:schemeClr val="accent6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Polityka NCN dot. otwartego dostępu do publikacji naukowych</a:t>
            </a:r>
          </a:p>
          <a:p>
            <a:pPr>
              <a:defRPr/>
            </a:pPr>
            <a:r>
              <a:rPr lang="pl-PL" altLang="pl-PL" sz="2000" dirty="0">
                <a:solidFill>
                  <a:srgbClr val="CD2647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• </a:t>
            </a:r>
            <a:r>
              <a:rPr lang="pl-PL" altLang="pl-PL" sz="2000" dirty="0">
                <a:solidFill>
                  <a:srgbClr val="40404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2021: Ustawa z dnia 11 sierpnia 2021 r. o otwartych danych i ponownym wykorzystywaniu informacji 	sektora publicznego.</a:t>
            </a:r>
          </a:p>
          <a:p>
            <a:pPr>
              <a:defRPr/>
            </a:pPr>
            <a:r>
              <a:rPr lang="pl-PL" altLang="pl-PL" sz="2000" dirty="0">
                <a:solidFill>
                  <a:srgbClr val="CD2647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• </a:t>
            </a:r>
            <a:r>
              <a:rPr lang="pl-PL" altLang="pl-PL" sz="2000" dirty="0">
                <a:solidFill>
                  <a:srgbClr val="40404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2022: </a:t>
            </a:r>
            <a:r>
              <a:rPr lang="pl-PL" altLang="pl-PL" sz="2000" dirty="0">
                <a:solidFill>
                  <a:schemeClr val="accent6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Polityka Naukowa Państwa</a:t>
            </a:r>
          </a:p>
          <a:p>
            <a:pPr>
              <a:defRPr/>
            </a:pPr>
            <a:r>
              <a:rPr lang="pl-PL" altLang="pl-PL" sz="2000" dirty="0">
                <a:solidFill>
                  <a:srgbClr val="CD2647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• </a:t>
            </a:r>
            <a:r>
              <a:rPr lang="pl-PL" altLang="pl-PL" sz="2000" dirty="0">
                <a:solidFill>
                  <a:srgbClr val="40404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2024: (prognoza) Polityka dotycząca Otwartych Danych Badawczych</a:t>
            </a:r>
          </a:p>
          <a:p>
            <a:pPr>
              <a:defRPr/>
            </a:pPr>
            <a:endParaRPr lang="pl-PL" altLang="pl-PL" sz="2000" i="1" dirty="0">
              <a:solidFill>
                <a:srgbClr val="404040"/>
              </a:solidFill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pPr>
              <a:defRPr/>
            </a:pPr>
            <a:r>
              <a:rPr lang="pl-PL" altLang="pl-PL" dirty="0">
                <a:solidFill>
                  <a:srgbClr val="40404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(* zestawienie pochodzi z prezentacji G. Czarny </a:t>
            </a:r>
            <a:r>
              <a:rPr lang="pl-PL" altLang="pl-PL" i="1" dirty="0">
                <a:solidFill>
                  <a:srgbClr val="404040"/>
                </a:solidFill>
                <a:latin typeface="Poppins" panose="00000500000000000000" pitchFamily="2" charset="-18"/>
                <a:cs typeface="Poppins" panose="00000500000000000000" pitchFamily="2" charset="-18"/>
                <a:hlinkClick r:id="rId7"/>
              </a:rPr>
              <a:t>Polityka otwartego dostępu do publikacji </a:t>
            </a:r>
            <a:r>
              <a:rPr lang="pl-PL" altLang="pl-PL" dirty="0">
                <a:solidFill>
                  <a:srgbClr val="40404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z webinarium 9.05.2024 r.)</a:t>
            </a:r>
            <a:endParaRPr lang="pl-PL" altLang="pl-PL" dirty="0"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pPr>
              <a:lnSpc>
                <a:spcPct val="150000"/>
              </a:lnSpc>
            </a:pPr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352784B8-E8E2-439B-A0E5-6467E51A5B8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2509" y="322055"/>
            <a:ext cx="3705001" cy="82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7376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87CFDC5-A04D-4CAB-B629-34D442AEA6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FF2B5EF4-FFF2-40B4-BE49-F238E27FC236}">
                <a16:creationId xmlns:a16="http://schemas.microsoft.com/office/drawing/2014/main" id="{E23B5BAE-AC39-DDBF-DD6F-702C4E47630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2509" y="395161"/>
            <a:ext cx="17402982" cy="9548939"/>
          </a:xfrm>
          <a:custGeom>
            <a:avLst/>
            <a:gdLst/>
            <a:ahLst/>
            <a:cxnLst/>
            <a:rect l="l" t="t" r="r" b="b"/>
            <a:pathLst>
              <a:path w="5882622" h="3245840">
                <a:moveTo>
                  <a:pt x="0" y="0"/>
                </a:moveTo>
                <a:lnTo>
                  <a:pt x="5882622" y="0"/>
                </a:lnTo>
                <a:lnTo>
                  <a:pt x="5882622" y="3245840"/>
                </a:lnTo>
                <a:lnTo>
                  <a:pt x="0" y="3245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pl-PL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6D844EE7-8D39-4BA4-6D89-014DE2220C56}"/>
              </a:ext>
            </a:extLst>
          </p:cNvPr>
          <p:cNvSpPr/>
          <p:nvPr/>
        </p:nvSpPr>
        <p:spPr>
          <a:xfrm>
            <a:off x="0" y="7085484"/>
            <a:ext cx="3201516" cy="3201516"/>
          </a:xfrm>
          <a:custGeom>
            <a:avLst/>
            <a:gdLst/>
            <a:ahLst/>
            <a:cxnLst/>
            <a:rect l="l" t="t" r="r" b="b"/>
            <a:pathLst>
              <a:path w="3201516" h="3201516">
                <a:moveTo>
                  <a:pt x="0" y="0"/>
                </a:moveTo>
                <a:lnTo>
                  <a:pt x="3201516" y="0"/>
                </a:lnTo>
                <a:lnTo>
                  <a:pt x="3201516" y="3201516"/>
                </a:lnTo>
                <a:lnTo>
                  <a:pt x="0" y="32015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9E7D8C52-484E-96E0-1DDC-F44AE08B7631}"/>
              </a:ext>
            </a:extLst>
          </p:cNvPr>
          <p:cNvSpPr/>
          <p:nvPr/>
        </p:nvSpPr>
        <p:spPr>
          <a:xfrm flipH="1" flipV="1">
            <a:off x="14757821" y="-9525"/>
            <a:ext cx="3530179" cy="3530179"/>
          </a:xfrm>
          <a:custGeom>
            <a:avLst/>
            <a:gdLst/>
            <a:ahLst/>
            <a:cxnLst/>
            <a:rect l="l" t="t" r="r" b="b"/>
            <a:pathLst>
              <a:path w="3530179" h="3530179">
                <a:moveTo>
                  <a:pt x="3530179" y="3530179"/>
                </a:moveTo>
                <a:lnTo>
                  <a:pt x="0" y="3530179"/>
                </a:lnTo>
                <a:lnTo>
                  <a:pt x="0" y="0"/>
                </a:lnTo>
                <a:lnTo>
                  <a:pt x="3530179" y="0"/>
                </a:lnTo>
                <a:lnTo>
                  <a:pt x="3530179" y="3530179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DFA9653F-3D36-FCEA-52CC-A436D5989E29}"/>
              </a:ext>
            </a:extLst>
          </p:cNvPr>
          <p:cNvSpPr/>
          <p:nvPr/>
        </p:nvSpPr>
        <p:spPr>
          <a:xfrm rot="5400000" flipH="1" flipV="1">
            <a:off x="14757821" y="6411159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447593B4-DCC4-F06D-635C-8E74F022C47D}"/>
              </a:ext>
            </a:extLst>
          </p:cNvPr>
          <p:cNvSpPr/>
          <p:nvPr/>
        </p:nvSpPr>
        <p:spPr>
          <a:xfrm rot="-5400000" flipH="1" flipV="1">
            <a:off x="-523019" y="-509660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16" name="Group 16">
            <a:extLst>
              <a:ext uri="{FF2B5EF4-FFF2-40B4-BE49-F238E27FC236}">
                <a16:creationId xmlns:a16="http://schemas.microsoft.com/office/drawing/2014/main" id="{BD838031-982E-2468-0BE7-E7D7F6FAE332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5589889" y="9169319"/>
            <a:ext cx="2920820" cy="738533"/>
            <a:chOff x="0" y="0"/>
            <a:chExt cx="1422665" cy="378090"/>
          </a:xfrm>
        </p:grpSpPr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1D10DA43-8C15-FC0B-5EEC-77CDCD96E29C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422665" cy="378090"/>
            </a:xfrm>
            <a:custGeom>
              <a:avLst/>
              <a:gdLst/>
              <a:ahLst/>
              <a:cxnLst/>
              <a:rect l="l" t="t" r="r" b="b"/>
              <a:pathLst>
                <a:path w="1422665" h="378090">
                  <a:moveTo>
                    <a:pt x="0" y="0"/>
                  </a:moveTo>
                  <a:lnTo>
                    <a:pt x="1422665" y="0"/>
                  </a:lnTo>
                  <a:lnTo>
                    <a:pt x="1422665" y="378090"/>
                  </a:lnTo>
                  <a:lnTo>
                    <a:pt x="0" y="3780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18" name="TextBox 18">
              <a:extLst>
                <a:ext uri="{FF2B5EF4-FFF2-40B4-BE49-F238E27FC236}">
                  <a16:creationId xmlns:a16="http://schemas.microsoft.com/office/drawing/2014/main" id="{57B657B8-8102-0379-EF85-C1E8B002C243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9525"/>
              <a:ext cx="1422665" cy="387615"/>
            </a:xfrm>
            <a:prstGeom prst="rect">
              <a:avLst/>
            </a:prstGeom>
          </p:spPr>
          <p:txBody>
            <a:bodyPr lIns="26891" tIns="26891" rIns="26891" bIns="26891" rtlCol="0" anchor="ctr"/>
            <a:lstStyle/>
            <a:p>
              <a:pPr algn="ctr">
                <a:lnSpc>
                  <a:spcPts val="1561"/>
                </a:lnSpc>
              </a:pPr>
              <a:endParaRPr/>
            </a:p>
          </p:txBody>
        </p:sp>
      </p:grpSp>
      <p:sp>
        <p:nvSpPr>
          <p:cNvPr id="19" name="TextBox 19">
            <a:extLst>
              <a:ext uri="{FF2B5EF4-FFF2-40B4-BE49-F238E27FC236}">
                <a16:creationId xmlns:a16="http://schemas.microsoft.com/office/drawing/2014/main" id="{BD4A242A-7E71-0A30-CE19-3FE661509D23}"/>
              </a:ext>
            </a:extLst>
          </p:cNvPr>
          <p:cNvSpPr txBox="1"/>
          <p:nvPr/>
        </p:nvSpPr>
        <p:spPr>
          <a:xfrm>
            <a:off x="15827937" y="9407711"/>
            <a:ext cx="2337760" cy="261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24"/>
              </a:lnSpc>
              <a:spcBef>
                <a:spcPct val="0"/>
              </a:spcBef>
            </a:pPr>
            <a:r>
              <a:rPr lang="en-US" sz="1800" spc="-89" dirty="0">
                <a:solidFill>
                  <a:srgbClr val="F1A33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bg.uek.krakow.pl</a:t>
            </a:r>
          </a:p>
        </p:txBody>
      </p:sp>
      <p:sp>
        <p:nvSpPr>
          <p:cNvPr id="20" name="TextBox 20">
            <a:extLst>
              <a:ext uri="{FF2B5EF4-FFF2-40B4-BE49-F238E27FC236}">
                <a16:creationId xmlns:a16="http://schemas.microsoft.com/office/drawing/2014/main" id="{20F27B3F-8866-945F-2503-7B41881F2874}"/>
              </a:ext>
            </a:extLst>
          </p:cNvPr>
          <p:cNvSpPr txBox="1"/>
          <p:nvPr/>
        </p:nvSpPr>
        <p:spPr>
          <a:xfrm>
            <a:off x="1600758" y="1582815"/>
            <a:ext cx="9295842" cy="10041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249"/>
              </a:lnSpc>
              <a:spcBef>
                <a:spcPct val="0"/>
              </a:spcBef>
            </a:pPr>
            <a:r>
              <a:rPr lang="pl-PL" sz="60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Dlaczego nas to dotyczy?</a:t>
            </a:r>
            <a:endParaRPr lang="en-US" sz="6000" b="1" spc="-349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League Spartan"/>
              <a:cs typeface="Poppins" panose="00000500000000000000" pitchFamily="2" charset="-18"/>
              <a:sym typeface="League Spartan"/>
            </a:endParaRPr>
          </a:p>
        </p:txBody>
      </p:sp>
      <p:sp>
        <p:nvSpPr>
          <p:cNvPr id="21" name="TextBox 21">
            <a:extLst>
              <a:ext uri="{FF2B5EF4-FFF2-40B4-BE49-F238E27FC236}">
                <a16:creationId xmlns:a16="http://schemas.microsoft.com/office/drawing/2014/main" id="{B8DFB8B7-867E-BD2E-8055-085F284935B0}"/>
              </a:ext>
            </a:extLst>
          </p:cNvPr>
          <p:cNvSpPr txBox="1"/>
          <p:nvPr/>
        </p:nvSpPr>
        <p:spPr>
          <a:xfrm>
            <a:off x="1600758" y="3054909"/>
            <a:ext cx="13152472" cy="553997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defRPr/>
            </a:pPr>
            <a:r>
              <a:rPr lang="pl-PL" alt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NCN jest członkiem </a:t>
            </a:r>
            <a:r>
              <a:rPr lang="pl-PL" altLang="pl-PL" sz="2400" i="1" dirty="0" err="1">
                <a:latin typeface="Poppins" panose="00000500000000000000" pitchFamily="2" charset="-18"/>
                <a:cs typeface="Poppins" panose="00000500000000000000" pitchFamily="2" charset="-18"/>
              </a:rPr>
              <a:t>Coalition</a:t>
            </a:r>
            <a:r>
              <a:rPr lang="pl-PL" altLang="pl-PL" sz="2400" i="1" dirty="0">
                <a:latin typeface="Poppins" panose="00000500000000000000" pitchFamily="2" charset="-18"/>
                <a:cs typeface="Poppins" panose="00000500000000000000" pitchFamily="2" charset="-18"/>
              </a:rPr>
              <a:t> S,</a:t>
            </a:r>
            <a:r>
              <a:rPr lang="pl-PL" alt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 która w 2018 r. ogłosiła </a:t>
            </a:r>
            <a:r>
              <a:rPr lang="pl-PL" altLang="pl-PL" sz="2400" i="1" dirty="0">
                <a:latin typeface="Poppins" panose="00000500000000000000" pitchFamily="2" charset="-18"/>
                <a:cs typeface="Poppins" panose="00000500000000000000" pitchFamily="2" charset="-18"/>
                <a:hlinkClick r:id="rId7"/>
              </a:rPr>
              <a:t>Plan S</a:t>
            </a:r>
            <a:r>
              <a:rPr lang="pl-PL" alt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.</a:t>
            </a:r>
          </a:p>
          <a:p>
            <a:pPr>
              <a:defRPr/>
            </a:pPr>
            <a:endParaRPr lang="pl-PL" altLang="pl-PL" sz="2400" i="1" dirty="0"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pPr>
              <a:defRPr/>
            </a:pPr>
            <a:r>
              <a:rPr lang="pl-PL" alt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Od 2020 r. obowiązuje </a:t>
            </a:r>
            <a:r>
              <a:rPr lang="pl-PL" altLang="pl-PL" sz="2400" i="1" dirty="0">
                <a:latin typeface="Poppins" panose="00000500000000000000" pitchFamily="2" charset="-18"/>
                <a:cs typeface="Poppins" panose="00000500000000000000" pitchFamily="2" charset="-18"/>
                <a:hlinkClick r:id="rId8"/>
              </a:rPr>
              <a:t>Zarządzenie nr 38/2020 Dyrektora Narodowego Centrum Nauki w sprawie ustalenia POLITYKI NARODOWEGO CENTRUM NAUKI DOTYCZĄCEJ OTWARTEGO DOSTĘPU DO PUBLIKACJI z dnia 27-05-2020</a:t>
            </a:r>
            <a:r>
              <a:rPr lang="pl-PL" altLang="pl-PL" sz="2400" i="1" dirty="0">
                <a:latin typeface="Poppins" panose="00000500000000000000" pitchFamily="2" charset="-18"/>
                <a:cs typeface="Poppins" panose="00000500000000000000" pitchFamily="2" charset="-18"/>
              </a:rPr>
              <a:t>.</a:t>
            </a:r>
          </a:p>
          <a:p>
            <a:pPr>
              <a:defRPr/>
            </a:pPr>
            <a:endParaRPr lang="pl-PL" altLang="pl-PL" sz="2400" i="1" dirty="0"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pPr>
              <a:defRPr/>
            </a:pPr>
            <a:r>
              <a:rPr lang="pl-PL" alt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W 2022 r. została ogłoszona </a:t>
            </a:r>
            <a:r>
              <a:rPr lang="pl-PL" altLang="pl-PL" sz="2400" i="1" dirty="0">
                <a:latin typeface="Poppins" panose="00000500000000000000" pitchFamily="2" charset="-18"/>
                <a:cs typeface="Poppins" panose="00000500000000000000" pitchFamily="2" charset="-18"/>
                <a:hlinkClick r:id="rId9"/>
              </a:rPr>
              <a:t>Polityka Naukowa Państwa</a:t>
            </a:r>
            <a:r>
              <a:rPr lang="pl-PL" altLang="pl-PL" sz="2400" i="1" dirty="0">
                <a:latin typeface="Poppins" panose="00000500000000000000" pitchFamily="2" charset="-18"/>
                <a:cs typeface="Poppins" panose="00000500000000000000" pitchFamily="2" charset="-18"/>
              </a:rPr>
              <a:t>.</a:t>
            </a:r>
          </a:p>
          <a:p>
            <a:pPr>
              <a:defRPr/>
            </a:pPr>
            <a:endParaRPr lang="pl-PL" altLang="pl-PL" sz="2400" dirty="0"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pPr>
              <a:defRPr/>
            </a:pPr>
            <a:r>
              <a:rPr lang="pl-PL" sz="2400" i="1" dirty="0">
                <a:latin typeface="Poppins" panose="00000500000000000000" pitchFamily="2" charset="-18"/>
                <a:cs typeface="Poppins" panose="00000500000000000000" pitchFamily="2" charset="-18"/>
                <a:hlinkClick r:id="rId10"/>
              </a:rPr>
              <a:t>Polityka Otwartego Dostępu do publikacji naukowych i danych badawczych pracowników naukowych, doktorantów i studentów Uniwersytetu Ekonomicznego w Krakowie </a:t>
            </a:r>
            <a:r>
              <a:rPr 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– obowiązuje od 10.04.2024 r.</a:t>
            </a:r>
          </a:p>
          <a:p>
            <a:pPr>
              <a:defRPr/>
            </a:pPr>
            <a:endParaRPr lang="pl-PL" sz="2400" dirty="0"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pPr>
              <a:defRPr/>
            </a:pPr>
            <a:endParaRPr lang="pl-PL" sz="2400" b="1" dirty="0"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pPr>
              <a:defRPr/>
            </a:pPr>
            <a:r>
              <a:rPr lang="pl-PL" sz="2400" b="1" dirty="0">
                <a:latin typeface="Poppins" panose="00000500000000000000" pitchFamily="2" charset="-18"/>
                <a:cs typeface="Poppins" panose="00000500000000000000" pitchFamily="2" charset="-18"/>
              </a:rPr>
              <a:t>Kwestia zapewnienia otwartego dostępu do wyników swojej pracy naukowej jest już integralnym elementem procesu publikacyjnego.</a:t>
            </a: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008A4FF4-0235-62DA-584C-04CF555924C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42509" y="322055"/>
            <a:ext cx="3705001" cy="82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6292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02ED9E3-9BA2-5A70-D032-93631B60DE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FF2B5EF4-FFF2-40B4-BE49-F238E27FC236}">
                <a16:creationId xmlns:a16="http://schemas.microsoft.com/office/drawing/2014/main" id="{D388079A-CF4F-B816-7229-D73CB67D5DF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2509" y="395161"/>
            <a:ext cx="17402982" cy="9548939"/>
          </a:xfrm>
          <a:custGeom>
            <a:avLst/>
            <a:gdLst/>
            <a:ahLst/>
            <a:cxnLst/>
            <a:rect l="l" t="t" r="r" b="b"/>
            <a:pathLst>
              <a:path w="5882622" h="3245840">
                <a:moveTo>
                  <a:pt x="0" y="0"/>
                </a:moveTo>
                <a:lnTo>
                  <a:pt x="5882622" y="0"/>
                </a:lnTo>
                <a:lnTo>
                  <a:pt x="5882622" y="3245840"/>
                </a:lnTo>
                <a:lnTo>
                  <a:pt x="0" y="3245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pl-PL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99AA5720-8561-98FD-7B27-597E2EBABE67}"/>
              </a:ext>
            </a:extLst>
          </p:cNvPr>
          <p:cNvSpPr/>
          <p:nvPr/>
        </p:nvSpPr>
        <p:spPr>
          <a:xfrm>
            <a:off x="0" y="7085484"/>
            <a:ext cx="3201516" cy="3201516"/>
          </a:xfrm>
          <a:custGeom>
            <a:avLst/>
            <a:gdLst/>
            <a:ahLst/>
            <a:cxnLst/>
            <a:rect l="l" t="t" r="r" b="b"/>
            <a:pathLst>
              <a:path w="3201516" h="3201516">
                <a:moveTo>
                  <a:pt x="0" y="0"/>
                </a:moveTo>
                <a:lnTo>
                  <a:pt x="3201516" y="0"/>
                </a:lnTo>
                <a:lnTo>
                  <a:pt x="3201516" y="3201516"/>
                </a:lnTo>
                <a:lnTo>
                  <a:pt x="0" y="32015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85FA8379-7298-89F4-A343-83D027D3BCFD}"/>
              </a:ext>
            </a:extLst>
          </p:cNvPr>
          <p:cNvSpPr/>
          <p:nvPr/>
        </p:nvSpPr>
        <p:spPr>
          <a:xfrm flipH="1" flipV="1">
            <a:off x="14757821" y="-9525"/>
            <a:ext cx="3530179" cy="3530179"/>
          </a:xfrm>
          <a:custGeom>
            <a:avLst/>
            <a:gdLst/>
            <a:ahLst/>
            <a:cxnLst/>
            <a:rect l="l" t="t" r="r" b="b"/>
            <a:pathLst>
              <a:path w="3530179" h="3530179">
                <a:moveTo>
                  <a:pt x="3530179" y="3530179"/>
                </a:moveTo>
                <a:lnTo>
                  <a:pt x="0" y="3530179"/>
                </a:lnTo>
                <a:lnTo>
                  <a:pt x="0" y="0"/>
                </a:lnTo>
                <a:lnTo>
                  <a:pt x="3530179" y="0"/>
                </a:lnTo>
                <a:lnTo>
                  <a:pt x="3530179" y="3530179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59857EA0-33B2-F301-7CD2-AFD5DE9E6F2F}"/>
              </a:ext>
            </a:extLst>
          </p:cNvPr>
          <p:cNvSpPr/>
          <p:nvPr/>
        </p:nvSpPr>
        <p:spPr>
          <a:xfrm rot="5400000" flipH="1" flipV="1">
            <a:off x="14757821" y="6411159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8EEBA21E-D1A4-DDB1-6061-46DFB86F8472}"/>
              </a:ext>
            </a:extLst>
          </p:cNvPr>
          <p:cNvSpPr/>
          <p:nvPr/>
        </p:nvSpPr>
        <p:spPr>
          <a:xfrm rot="-5400000" flipH="1" flipV="1">
            <a:off x="-523019" y="-509660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16" name="Group 16">
            <a:extLst>
              <a:ext uri="{FF2B5EF4-FFF2-40B4-BE49-F238E27FC236}">
                <a16:creationId xmlns:a16="http://schemas.microsoft.com/office/drawing/2014/main" id="{A6753F4C-7D1A-4A8D-CA94-8E9C2EE1821E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5589889" y="9169319"/>
            <a:ext cx="2920820" cy="738533"/>
            <a:chOff x="0" y="0"/>
            <a:chExt cx="1422665" cy="378090"/>
          </a:xfrm>
        </p:grpSpPr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65DB67BC-C908-C29D-4576-3E8CDD3DC6B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422665" cy="378090"/>
            </a:xfrm>
            <a:custGeom>
              <a:avLst/>
              <a:gdLst/>
              <a:ahLst/>
              <a:cxnLst/>
              <a:rect l="l" t="t" r="r" b="b"/>
              <a:pathLst>
                <a:path w="1422665" h="378090">
                  <a:moveTo>
                    <a:pt x="0" y="0"/>
                  </a:moveTo>
                  <a:lnTo>
                    <a:pt x="1422665" y="0"/>
                  </a:lnTo>
                  <a:lnTo>
                    <a:pt x="1422665" y="378090"/>
                  </a:lnTo>
                  <a:lnTo>
                    <a:pt x="0" y="3780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18" name="TextBox 18">
              <a:extLst>
                <a:ext uri="{FF2B5EF4-FFF2-40B4-BE49-F238E27FC236}">
                  <a16:creationId xmlns:a16="http://schemas.microsoft.com/office/drawing/2014/main" id="{B0047EE7-9A5C-F953-C9A8-C595EF115B26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9525"/>
              <a:ext cx="1422665" cy="387615"/>
            </a:xfrm>
            <a:prstGeom prst="rect">
              <a:avLst/>
            </a:prstGeom>
          </p:spPr>
          <p:txBody>
            <a:bodyPr lIns="26891" tIns="26891" rIns="26891" bIns="26891" rtlCol="0" anchor="ctr"/>
            <a:lstStyle/>
            <a:p>
              <a:pPr algn="ctr">
                <a:lnSpc>
                  <a:spcPts val="1561"/>
                </a:lnSpc>
              </a:pPr>
              <a:endParaRPr/>
            </a:p>
          </p:txBody>
        </p:sp>
      </p:grpSp>
      <p:sp>
        <p:nvSpPr>
          <p:cNvPr id="19" name="TextBox 19">
            <a:extLst>
              <a:ext uri="{FF2B5EF4-FFF2-40B4-BE49-F238E27FC236}">
                <a16:creationId xmlns:a16="http://schemas.microsoft.com/office/drawing/2014/main" id="{DCB45BBE-7548-942D-0EF8-D19BF7F77728}"/>
              </a:ext>
            </a:extLst>
          </p:cNvPr>
          <p:cNvSpPr txBox="1"/>
          <p:nvPr/>
        </p:nvSpPr>
        <p:spPr>
          <a:xfrm>
            <a:off x="15827937" y="9407711"/>
            <a:ext cx="2337760" cy="261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24"/>
              </a:lnSpc>
              <a:spcBef>
                <a:spcPct val="0"/>
              </a:spcBef>
            </a:pPr>
            <a:r>
              <a:rPr lang="en-US" sz="1800" spc="-89" dirty="0">
                <a:solidFill>
                  <a:srgbClr val="F1A33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bg.uek.krakow.pl</a:t>
            </a:r>
          </a:p>
        </p:txBody>
      </p:sp>
      <p:sp>
        <p:nvSpPr>
          <p:cNvPr id="20" name="TextBox 20">
            <a:extLst>
              <a:ext uri="{FF2B5EF4-FFF2-40B4-BE49-F238E27FC236}">
                <a16:creationId xmlns:a16="http://schemas.microsoft.com/office/drawing/2014/main" id="{03C4865A-5920-9A7F-816F-24FEA20EECA8}"/>
              </a:ext>
            </a:extLst>
          </p:cNvPr>
          <p:cNvSpPr txBox="1"/>
          <p:nvPr/>
        </p:nvSpPr>
        <p:spPr>
          <a:xfrm>
            <a:off x="1051775" y="1491287"/>
            <a:ext cx="4299481" cy="10041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249"/>
              </a:lnSpc>
              <a:spcBef>
                <a:spcPct val="0"/>
              </a:spcBef>
            </a:pPr>
            <a:r>
              <a:rPr lang="pl-PL" sz="60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Plan S </a:t>
            </a:r>
            <a:endParaRPr lang="en-US" sz="6000" b="1" spc="-349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League Spartan"/>
              <a:cs typeface="Poppins" panose="00000500000000000000" pitchFamily="2" charset="-18"/>
              <a:sym typeface="League Spartan"/>
            </a:endParaRPr>
          </a:p>
        </p:txBody>
      </p:sp>
      <p:sp>
        <p:nvSpPr>
          <p:cNvPr id="21" name="TextBox 21">
            <a:extLst>
              <a:ext uri="{FF2B5EF4-FFF2-40B4-BE49-F238E27FC236}">
                <a16:creationId xmlns:a16="http://schemas.microsoft.com/office/drawing/2014/main" id="{AD6FF624-E40E-2227-F80E-FA941D5C127C}"/>
              </a:ext>
            </a:extLst>
          </p:cNvPr>
          <p:cNvSpPr txBox="1"/>
          <p:nvPr/>
        </p:nvSpPr>
        <p:spPr>
          <a:xfrm>
            <a:off x="1600758" y="2922424"/>
            <a:ext cx="13152472" cy="517064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ct val="0"/>
              </a:spcBef>
            </a:pPr>
            <a:r>
              <a:rPr lang="pl-PL" altLang="pl-PL" sz="2400" b="1" dirty="0">
                <a:latin typeface="Poppins" panose="00000500000000000000" pitchFamily="2" charset="-18"/>
                <a:cs typeface="Poppins" panose="00000500000000000000" pitchFamily="2" charset="-18"/>
              </a:rPr>
              <a:t>Plan S</a:t>
            </a:r>
            <a:r>
              <a:rPr lang="pl-PL" alt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 to zestaw wytycznych dotyczących otwartego dostępu do publikacji naukowych. Został opracowany przez </a:t>
            </a:r>
            <a:r>
              <a:rPr lang="pl-PL" altLang="pl-PL" sz="2400" dirty="0" err="1">
                <a:latin typeface="Poppins" panose="00000500000000000000" pitchFamily="2" charset="-18"/>
                <a:cs typeface="Poppins" panose="00000500000000000000" pitchFamily="2" charset="-18"/>
                <a:hlinkClick r:id="rId7"/>
              </a:rPr>
              <a:t>cOAlition</a:t>
            </a:r>
            <a:r>
              <a:rPr lang="pl-PL" altLang="pl-PL" sz="2400" dirty="0">
                <a:latin typeface="Poppins" panose="00000500000000000000" pitchFamily="2" charset="-18"/>
                <a:cs typeface="Poppins" panose="00000500000000000000" pitchFamily="2" charset="-18"/>
                <a:hlinkClick r:id="rId7"/>
              </a:rPr>
              <a:t> S</a:t>
            </a:r>
            <a:r>
              <a:rPr lang="pl-PL" alt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 – inicjatywę agencji i fundacji finansujących badania naukowe, wspieranych przez Komisję Europejską oraz Europejską Radę ds. Badań Naukowych (ERC). Od samego początku członkiem tej koalicji jest Narodowe Centrum Nauki.</a:t>
            </a:r>
          </a:p>
          <a:p>
            <a:pPr>
              <a:spcBef>
                <a:spcPct val="0"/>
              </a:spcBef>
            </a:pPr>
            <a:endParaRPr lang="pl-PL" altLang="pl-PL" sz="2400" dirty="0"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pPr>
              <a:spcBef>
                <a:spcPct val="0"/>
              </a:spcBef>
            </a:pPr>
            <a:r>
              <a:rPr lang="pl-PL" alt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Istnieje 10 podstawowych zasad przyjętych w Planie S – można je przeczytać m. in na stronie Biblioteki (zakładka Otwarta Nauka </a:t>
            </a:r>
            <a:r>
              <a:rPr lang="pl-PL" altLang="pl-PL" sz="2400" dirty="0">
                <a:latin typeface="Poppins" panose="00000500000000000000" pitchFamily="2" charset="-18"/>
                <a:cs typeface="Poppins" panose="00000500000000000000" pitchFamily="2" charset="-18"/>
                <a:sym typeface="Wingdings" panose="05000000000000000000" pitchFamily="2" charset="2"/>
              </a:rPr>
              <a:t> Publikowanie w Otwartym Dostępie  </a:t>
            </a:r>
            <a:r>
              <a:rPr lang="pl-PL" altLang="pl-PL" sz="2400" dirty="0">
                <a:latin typeface="Poppins" panose="00000500000000000000" pitchFamily="2" charset="-18"/>
                <a:cs typeface="Poppins" panose="00000500000000000000" pitchFamily="2" charset="-18"/>
                <a:sym typeface="Wingdings" panose="05000000000000000000" pitchFamily="2" charset="2"/>
                <a:hlinkClick r:id="rId8"/>
              </a:rPr>
              <a:t>Plan S / Polityka NCN</a:t>
            </a:r>
            <a:r>
              <a:rPr lang="pl-PL" altLang="pl-PL" sz="2400" dirty="0">
                <a:latin typeface="Poppins" panose="00000500000000000000" pitchFamily="2" charset="-18"/>
                <a:cs typeface="Poppins" panose="00000500000000000000" pitchFamily="2" charset="-18"/>
                <a:sym typeface="Wingdings" panose="05000000000000000000" pitchFamily="2" charset="2"/>
              </a:rPr>
              <a:t>)</a:t>
            </a:r>
            <a:endParaRPr lang="pl-PL" altLang="pl-PL" sz="2400" dirty="0"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pPr>
              <a:spcBef>
                <a:spcPct val="0"/>
              </a:spcBef>
            </a:pPr>
            <a:endParaRPr lang="pl-PL" altLang="pl-PL" sz="2400" dirty="0"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pPr>
              <a:spcBef>
                <a:spcPct val="0"/>
              </a:spcBef>
            </a:pPr>
            <a:r>
              <a:rPr lang="pl-PL" alt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Punkt 4.  „W sytuacji gdy za publikowanie w otwartym dostępie pobierane są opłaty powinny one być opłacone przez instytucję finansującą lub naukową. Zasada Planu S nie przewiduje wnoszenia opłaty indywidualnie przez badacza. Każdy badacz powinien mieć możliwość publikowania w otwartym dostępie.”</a:t>
            </a: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AC739A3A-16E4-BF55-4B5C-463B945BB8F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2509" y="322055"/>
            <a:ext cx="3705001" cy="82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7154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02ED9E3-9BA2-5A70-D032-93631B60DE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FF2B5EF4-FFF2-40B4-BE49-F238E27FC236}">
                <a16:creationId xmlns:a16="http://schemas.microsoft.com/office/drawing/2014/main" id="{D388079A-CF4F-B816-7229-D73CB67D5DF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2509" y="395161"/>
            <a:ext cx="17402982" cy="9548939"/>
          </a:xfrm>
          <a:custGeom>
            <a:avLst/>
            <a:gdLst/>
            <a:ahLst/>
            <a:cxnLst/>
            <a:rect l="l" t="t" r="r" b="b"/>
            <a:pathLst>
              <a:path w="5882622" h="3245840">
                <a:moveTo>
                  <a:pt x="0" y="0"/>
                </a:moveTo>
                <a:lnTo>
                  <a:pt x="5882622" y="0"/>
                </a:lnTo>
                <a:lnTo>
                  <a:pt x="5882622" y="3245840"/>
                </a:lnTo>
                <a:lnTo>
                  <a:pt x="0" y="3245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pl-PL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99AA5720-8561-98FD-7B27-597E2EBABE67}"/>
              </a:ext>
            </a:extLst>
          </p:cNvPr>
          <p:cNvSpPr/>
          <p:nvPr/>
        </p:nvSpPr>
        <p:spPr>
          <a:xfrm>
            <a:off x="0" y="7085484"/>
            <a:ext cx="3201516" cy="3201516"/>
          </a:xfrm>
          <a:custGeom>
            <a:avLst/>
            <a:gdLst/>
            <a:ahLst/>
            <a:cxnLst/>
            <a:rect l="l" t="t" r="r" b="b"/>
            <a:pathLst>
              <a:path w="3201516" h="3201516">
                <a:moveTo>
                  <a:pt x="0" y="0"/>
                </a:moveTo>
                <a:lnTo>
                  <a:pt x="3201516" y="0"/>
                </a:lnTo>
                <a:lnTo>
                  <a:pt x="3201516" y="3201516"/>
                </a:lnTo>
                <a:lnTo>
                  <a:pt x="0" y="32015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85FA8379-7298-89F4-A343-83D027D3BCFD}"/>
              </a:ext>
            </a:extLst>
          </p:cNvPr>
          <p:cNvSpPr/>
          <p:nvPr/>
        </p:nvSpPr>
        <p:spPr>
          <a:xfrm flipH="1" flipV="1">
            <a:off x="14757821" y="-9525"/>
            <a:ext cx="3530179" cy="3530179"/>
          </a:xfrm>
          <a:custGeom>
            <a:avLst/>
            <a:gdLst/>
            <a:ahLst/>
            <a:cxnLst/>
            <a:rect l="l" t="t" r="r" b="b"/>
            <a:pathLst>
              <a:path w="3530179" h="3530179">
                <a:moveTo>
                  <a:pt x="3530179" y="3530179"/>
                </a:moveTo>
                <a:lnTo>
                  <a:pt x="0" y="3530179"/>
                </a:lnTo>
                <a:lnTo>
                  <a:pt x="0" y="0"/>
                </a:lnTo>
                <a:lnTo>
                  <a:pt x="3530179" y="0"/>
                </a:lnTo>
                <a:lnTo>
                  <a:pt x="3530179" y="3530179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59857EA0-33B2-F301-7CD2-AFD5DE9E6F2F}"/>
              </a:ext>
            </a:extLst>
          </p:cNvPr>
          <p:cNvSpPr/>
          <p:nvPr/>
        </p:nvSpPr>
        <p:spPr>
          <a:xfrm rot="5400000" flipH="1" flipV="1">
            <a:off x="14757821" y="6411159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8EEBA21E-D1A4-DDB1-6061-46DFB86F8472}"/>
              </a:ext>
            </a:extLst>
          </p:cNvPr>
          <p:cNvSpPr/>
          <p:nvPr/>
        </p:nvSpPr>
        <p:spPr>
          <a:xfrm rot="-5400000" flipH="1" flipV="1">
            <a:off x="-523019" y="-509660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16" name="Group 16">
            <a:extLst>
              <a:ext uri="{FF2B5EF4-FFF2-40B4-BE49-F238E27FC236}">
                <a16:creationId xmlns:a16="http://schemas.microsoft.com/office/drawing/2014/main" id="{A6753F4C-7D1A-4A8D-CA94-8E9C2EE1821E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5589889" y="9169319"/>
            <a:ext cx="2920820" cy="738533"/>
            <a:chOff x="0" y="0"/>
            <a:chExt cx="1422665" cy="378090"/>
          </a:xfrm>
        </p:grpSpPr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65DB67BC-C908-C29D-4576-3E8CDD3DC6B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422665" cy="378090"/>
            </a:xfrm>
            <a:custGeom>
              <a:avLst/>
              <a:gdLst/>
              <a:ahLst/>
              <a:cxnLst/>
              <a:rect l="l" t="t" r="r" b="b"/>
              <a:pathLst>
                <a:path w="1422665" h="378090">
                  <a:moveTo>
                    <a:pt x="0" y="0"/>
                  </a:moveTo>
                  <a:lnTo>
                    <a:pt x="1422665" y="0"/>
                  </a:lnTo>
                  <a:lnTo>
                    <a:pt x="1422665" y="378090"/>
                  </a:lnTo>
                  <a:lnTo>
                    <a:pt x="0" y="3780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18" name="TextBox 18">
              <a:extLst>
                <a:ext uri="{FF2B5EF4-FFF2-40B4-BE49-F238E27FC236}">
                  <a16:creationId xmlns:a16="http://schemas.microsoft.com/office/drawing/2014/main" id="{B0047EE7-9A5C-F953-C9A8-C595EF115B26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9525"/>
              <a:ext cx="1422665" cy="387615"/>
            </a:xfrm>
            <a:prstGeom prst="rect">
              <a:avLst/>
            </a:prstGeom>
          </p:spPr>
          <p:txBody>
            <a:bodyPr lIns="26891" tIns="26891" rIns="26891" bIns="26891" rtlCol="0" anchor="ctr"/>
            <a:lstStyle/>
            <a:p>
              <a:pPr algn="ctr">
                <a:lnSpc>
                  <a:spcPts val="1561"/>
                </a:lnSpc>
              </a:pPr>
              <a:endParaRPr/>
            </a:p>
          </p:txBody>
        </p:sp>
      </p:grpSp>
      <p:sp>
        <p:nvSpPr>
          <p:cNvPr id="19" name="TextBox 19">
            <a:extLst>
              <a:ext uri="{FF2B5EF4-FFF2-40B4-BE49-F238E27FC236}">
                <a16:creationId xmlns:a16="http://schemas.microsoft.com/office/drawing/2014/main" id="{DCB45BBE-7548-942D-0EF8-D19BF7F77728}"/>
              </a:ext>
            </a:extLst>
          </p:cNvPr>
          <p:cNvSpPr txBox="1"/>
          <p:nvPr/>
        </p:nvSpPr>
        <p:spPr>
          <a:xfrm>
            <a:off x="15827937" y="9407711"/>
            <a:ext cx="2337760" cy="261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24"/>
              </a:lnSpc>
              <a:spcBef>
                <a:spcPct val="0"/>
              </a:spcBef>
            </a:pPr>
            <a:r>
              <a:rPr lang="en-US" sz="1800" spc="-89" dirty="0">
                <a:solidFill>
                  <a:srgbClr val="F1A33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bg.uek.krakow.pl</a:t>
            </a:r>
          </a:p>
        </p:txBody>
      </p:sp>
      <p:sp>
        <p:nvSpPr>
          <p:cNvPr id="20" name="TextBox 20">
            <a:extLst>
              <a:ext uri="{FF2B5EF4-FFF2-40B4-BE49-F238E27FC236}">
                <a16:creationId xmlns:a16="http://schemas.microsoft.com/office/drawing/2014/main" id="{03C4865A-5920-9A7F-816F-24FEA20EECA8}"/>
              </a:ext>
            </a:extLst>
          </p:cNvPr>
          <p:cNvSpPr txBox="1"/>
          <p:nvPr/>
        </p:nvSpPr>
        <p:spPr>
          <a:xfrm>
            <a:off x="1051775" y="1491287"/>
            <a:ext cx="13701455" cy="10041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249"/>
              </a:lnSpc>
              <a:spcBef>
                <a:spcPct val="0"/>
              </a:spcBef>
            </a:pPr>
            <a:r>
              <a:rPr lang="pl-PL" sz="60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Polityka Naukowa Państwa z 2022 r. </a:t>
            </a:r>
            <a:endParaRPr lang="en-US" sz="6000" b="1" spc="-349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League Spartan"/>
              <a:cs typeface="Poppins" panose="00000500000000000000" pitchFamily="2" charset="-18"/>
              <a:sym typeface="League Spartan"/>
            </a:endParaRPr>
          </a:p>
        </p:txBody>
      </p:sp>
      <p:sp>
        <p:nvSpPr>
          <p:cNvPr id="21" name="TextBox 21">
            <a:extLst>
              <a:ext uri="{FF2B5EF4-FFF2-40B4-BE49-F238E27FC236}">
                <a16:creationId xmlns:a16="http://schemas.microsoft.com/office/drawing/2014/main" id="{AD6FF624-E40E-2227-F80E-FA941D5C127C}"/>
              </a:ext>
            </a:extLst>
          </p:cNvPr>
          <p:cNvSpPr txBox="1"/>
          <p:nvPr/>
        </p:nvSpPr>
        <p:spPr>
          <a:xfrm>
            <a:off x="2573397" y="3303913"/>
            <a:ext cx="13152472" cy="332398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ct val="0"/>
              </a:spcBef>
            </a:pPr>
            <a:endParaRPr lang="pl-PL" altLang="pl-PL" sz="2400" dirty="0"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pPr>
              <a:spcBef>
                <a:spcPct val="0"/>
              </a:spcBef>
            </a:pPr>
            <a:endParaRPr lang="pl-PL" altLang="pl-PL" sz="2400" dirty="0"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pPr>
              <a:spcBef>
                <a:spcPct val="0"/>
              </a:spcBef>
            </a:pPr>
            <a:endParaRPr lang="pl-PL" altLang="pl-PL" sz="2400" dirty="0"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pPr>
              <a:spcBef>
                <a:spcPct val="0"/>
              </a:spcBef>
            </a:pPr>
            <a:endParaRPr lang="pl-PL" altLang="pl-PL" sz="2400" dirty="0"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pPr>
              <a:spcBef>
                <a:spcPct val="0"/>
              </a:spcBef>
            </a:pPr>
            <a:r>
              <a:rPr lang="pl-PL" altLang="pl-PL" sz="2400" dirty="0">
                <a:latin typeface="Poppins" panose="00000500000000000000" pitchFamily="2" charset="-18"/>
                <a:cs typeface="Poppins" panose="00000500000000000000" pitchFamily="2" charset="-18"/>
              </a:rPr>
              <a:t>„Dostępność publikacji i danych naukowych przyspiesza tempo dyfuzji wyników badań, sprzyja jakości i rzetelności oraz ułatwia ich weryfikację. Z tego powodu Rząd wspiera otwartą naukę rozumianą jako otwarty dostęp do publikacji naukowych i otwieranie danych badawczych.”</a:t>
            </a:r>
          </a:p>
          <a:p>
            <a:pPr>
              <a:spcBef>
                <a:spcPct val="0"/>
              </a:spcBef>
            </a:pPr>
            <a:endParaRPr lang="pl-PL" altLang="pl-PL" sz="2400" dirty="0">
              <a:latin typeface="Poppins" panose="00000500000000000000" pitchFamily="2" charset="-18"/>
              <a:cs typeface="Poppins" panose="00000500000000000000" pitchFamily="2" charset="-18"/>
            </a:endParaRP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AC739A3A-16E4-BF55-4B5C-463B945BB8F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2509" y="322055"/>
            <a:ext cx="3705001" cy="82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6551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2E63FC0-2F42-4B37-C499-6483D034DE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>
            <a:extLst>
              <a:ext uri="{FF2B5EF4-FFF2-40B4-BE49-F238E27FC236}">
                <a16:creationId xmlns:a16="http://schemas.microsoft.com/office/drawing/2014/main" id="{CE7632D8-AA0A-779F-4D15-265E2EA7786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2509" y="395161"/>
            <a:ext cx="17402982" cy="9548939"/>
          </a:xfrm>
          <a:custGeom>
            <a:avLst/>
            <a:gdLst/>
            <a:ahLst/>
            <a:cxnLst/>
            <a:rect l="l" t="t" r="r" b="b"/>
            <a:pathLst>
              <a:path w="5882622" h="3245840">
                <a:moveTo>
                  <a:pt x="0" y="0"/>
                </a:moveTo>
                <a:lnTo>
                  <a:pt x="5882622" y="0"/>
                </a:lnTo>
                <a:lnTo>
                  <a:pt x="5882622" y="3245840"/>
                </a:lnTo>
                <a:lnTo>
                  <a:pt x="0" y="3245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pl-PL" dirty="0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6FB36D7C-D046-2AB3-C087-D42B474E9999}"/>
              </a:ext>
            </a:extLst>
          </p:cNvPr>
          <p:cNvSpPr/>
          <p:nvPr/>
        </p:nvSpPr>
        <p:spPr>
          <a:xfrm>
            <a:off x="0" y="7085484"/>
            <a:ext cx="3201516" cy="3201516"/>
          </a:xfrm>
          <a:custGeom>
            <a:avLst/>
            <a:gdLst/>
            <a:ahLst/>
            <a:cxnLst/>
            <a:rect l="l" t="t" r="r" b="b"/>
            <a:pathLst>
              <a:path w="3201516" h="3201516">
                <a:moveTo>
                  <a:pt x="0" y="0"/>
                </a:moveTo>
                <a:lnTo>
                  <a:pt x="3201516" y="0"/>
                </a:lnTo>
                <a:lnTo>
                  <a:pt x="3201516" y="3201516"/>
                </a:lnTo>
                <a:lnTo>
                  <a:pt x="0" y="32015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46BE0984-0D10-9ACF-101F-C0DB1FAB0E31}"/>
              </a:ext>
            </a:extLst>
          </p:cNvPr>
          <p:cNvSpPr/>
          <p:nvPr/>
        </p:nvSpPr>
        <p:spPr>
          <a:xfrm flipH="1" flipV="1">
            <a:off x="14757821" y="-9525"/>
            <a:ext cx="3530179" cy="3530179"/>
          </a:xfrm>
          <a:custGeom>
            <a:avLst/>
            <a:gdLst/>
            <a:ahLst/>
            <a:cxnLst/>
            <a:rect l="l" t="t" r="r" b="b"/>
            <a:pathLst>
              <a:path w="3530179" h="3530179">
                <a:moveTo>
                  <a:pt x="3530179" y="3530179"/>
                </a:moveTo>
                <a:lnTo>
                  <a:pt x="0" y="3530179"/>
                </a:lnTo>
                <a:lnTo>
                  <a:pt x="0" y="0"/>
                </a:lnTo>
                <a:lnTo>
                  <a:pt x="3530179" y="0"/>
                </a:lnTo>
                <a:lnTo>
                  <a:pt x="3530179" y="3530179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FD88A1F0-F6C1-4F94-58C1-C40B66A603E6}"/>
              </a:ext>
            </a:extLst>
          </p:cNvPr>
          <p:cNvSpPr/>
          <p:nvPr/>
        </p:nvSpPr>
        <p:spPr>
          <a:xfrm rot="5400000" flipH="1" flipV="1">
            <a:off x="14757821" y="6411159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804A7D1A-A424-53C4-097C-F0AF3B8DE94D}"/>
              </a:ext>
            </a:extLst>
          </p:cNvPr>
          <p:cNvSpPr/>
          <p:nvPr/>
        </p:nvSpPr>
        <p:spPr>
          <a:xfrm rot="-5400000" flipH="1" flipV="1">
            <a:off x="-523019" y="-509660"/>
            <a:ext cx="4001895" cy="4001895"/>
          </a:xfrm>
          <a:custGeom>
            <a:avLst/>
            <a:gdLst/>
            <a:ahLst/>
            <a:cxnLst/>
            <a:rect l="l" t="t" r="r" b="b"/>
            <a:pathLst>
              <a:path w="4001895" h="4001895">
                <a:moveTo>
                  <a:pt x="4001895" y="4001895"/>
                </a:moveTo>
                <a:lnTo>
                  <a:pt x="0" y="4001895"/>
                </a:lnTo>
                <a:lnTo>
                  <a:pt x="0" y="0"/>
                </a:lnTo>
                <a:lnTo>
                  <a:pt x="4001895" y="0"/>
                </a:lnTo>
                <a:lnTo>
                  <a:pt x="4001895" y="4001895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16" name="Group 16">
            <a:extLst>
              <a:ext uri="{FF2B5EF4-FFF2-40B4-BE49-F238E27FC236}">
                <a16:creationId xmlns:a16="http://schemas.microsoft.com/office/drawing/2014/main" id="{EFBE041E-2256-D0D6-0798-CB564E0D0FF0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5589889" y="9169319"/>
            <a:ext cx="2920820" cy="738533"/>
            <a:chOff x="0" y="0"/>
            <a:chExt cx="1422665" cy="378090"/>
          </a:xfrm>
        </p:grpSpPr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938D6544-52D1-B327-6852-43351446C7F0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422665" cy="378090"/>
            </a:xfrm>
            <a:custGeom>
              <a:avLst/>
              <a:gdLst/>
              <a:ahLst/>
              <a:cxnLst/>
              <a:rect l="l" t="t" r="r" b="b"/>
              <a:pathLst>
                <a:path w="1422665" h="378090">
                  <a:moveTo>
                    <a:pt x="0" y="0"/>
                  </a:moveTo>
                  <a:lnTo>
                    <a:pt x="1422665" y="0"/>
                  </a:lnTo>
                  <a:lnTo>
                    <a:pt x="1422665" y="378090"/>
                  </a:lnTo>
                  <a:lnTo>
                    <a:pt x="0" y="3780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18" name="TextBox 18">
              <a:extLst>
                <a:ext uri="{FF2B5EF4-FFF2-40B4-BE49-F238E27FC236}">
                  <a16:creationId xmlns:a16="http://schemas.microsoft.com/office/drawing/2014/main" id="{65963CE0-D7F0-0131-FF24-B4DD081D5D9E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9525"/>
              <a:ext cx="1422665" cy="387615"/>
            </a:xfrm>
            <a:prstGeom prst="rect">
              <a:avLst/>
            </a:prstGeom>
          </p:spPr>
          <p:txBody>
            <a:bodyPr lIns="26891" tIns="26891" rIns="26891" bIns="26891" rtlCol="0" anchor="ctr"/>
            <a:lstStyle/>
            <a:p>
              <a:pPr algn="ctr">
                <a:lnSpc>
                  <a:spcPts val="1561"/>
                </a:lnSpc>
              </a:pPr>
              <a:endParaRPr/>
            </a:p>
          </p:txBody>
        </p:sp>
      </p:grpSp>
      <p:sp>
        <p:nvSpPr>
          <p:cNvPr id="19" name="TextBox 19">
            <a:extLst>
              <a:ext uri="{FF2B5EF4-FFF2-40B4-BE49-F238E27FC236}">
                <a16:creationId xmlns:a16="http://schemas.microsoft.com/office/drawing/2014/main" id="{B2FC12FD-7A89-3B88-1707-D90D662E2353}"/>
              </a:ext>
            </a:extLst>
          </p:cNvPr>
          <p:cNvSpPr txBox="1"/>
          <p:nvPr/>
        </p:nvSpPr>
        <p:spPr>
          <a:xfrm>
            <a:off x="15827937" y="9407711"/>
            <a:ext cx="2337760" cy="261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24"/>
              </a:lnSpc>
              <a:spcBef>
                <a:spcPct val="0"/>
              </a:spcBef>
            </a:pPr>
            <a:r>
              <a:rPr lang="en-US" sz="1800" spc="-89" dirty="0">
                <a:solidFill>
                  <a:srgbClr val="F1A33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bg.uek.krakow.pl</a:t>
            </a:r>
          </a:p>
        </p:txBody>
      </p:sp>
      <p:sp>
        <p:nvSpPr>
          <p:cNvPr id="20" name="TextBox 20">
            <a:extLst>
              <a:ext uri="{FF2B5EF4-FFF2-40B4-BE49-F238E27FC236}">
                <a16:creationId xmlns:a16="http://schemas.microsoft.com/office/drawing/2014/main" id="{FFC6E09D-47E6-CB52-B7CE-B99DA05E1A70}"/>
              </a:ext>
            </a:extLst>
          </p:cNvPr>
          <p:cNvSpPr txBox="1"/>
          <p:nvPr/>
        </p:nvSpPr>
        <p:spPr>
          <a:xfrm>
            <a:off x="1600758" y="1582815"/>
            <a:ext cx="14629842" cy="411574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8249"/>
              </a:lnSpc>
              <a:spcBef>
                <a:spcPct val="0"/>
              </a:spcBef>
            </a:pPr>
            <a:r>
              <a:rPr lang="pl-PL" sz="48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Polityka Otwartego Dostępu do publikacji naukowych i danych badawczych pracowników naukowych, doktorantów i studentów </a:t>
            </a:r>
          </a:p>
          <a:p>
            <a:pPr>
              <a:lnSpc>
                <a:spcPts val="8249"/>
              </a:lnSpc>
              <a:spcBef>
                <a:spcPct val="0"/>
              </a:spcBef>
            </a:pPr>
            <a:r>
              <a:rPr lang="pl-PL" sz="4800" b="1" spc="-349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-18"/>
                <a:ea typeface="League Spartan"/>
                <a:cs typeface="Poppins" panose="00000500000000000000" pitchFamily="2" charset="-18"/>
                <a:sym typeface="League Spartan"/>
              </a:rPr>
              <a:t>Uniwersytetu Ekonomicznego w Krakowie</a:t>
            </a:r>
            <a:endParaRPr lang="en-US" sz="4800" b="1" spc="-349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-18"/>
              <a:ea typeface="League Spartan"/>
              <a:cs typeface="Poppins" panose="00000500000000000000" pitchFamily="2" charset="-18"/>
              <a:sym typeface="League Spartan"/>
            </a:endParaRPr>
          </a:p>
        </p:txBody>
      </p:sp>
      <p:sp>
        <p:nvSpPr>
          <p:cNvPr id="21" name="TextBox 21">
            <a:extLst>
              <a:ext uri="{FF2B5EF4-FFF2-40B4-BE49-F238E27FC236}">
                <a16:creationId xmlns:a16="http://schemas.microsoft.com/office/drawing/2014/main" id="{C0E693EB-C0AB-0790-BCD6-96A114FD6DB5}"/>
              </a:ext>
            </a:extLst>
          </p:cNvPr>
          <p:cNvSpPr txBox="1"/>
          <p:nvPr/>
        </p:nvSpPr>
        <p:spPr>
          <a:xfrm>
            <a:off x="1954653" y="6299149"/>
            <a:ext cx="13152472" cy="362355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§ 2 pkt. 1: Pracownicy doktoranci i studenci UEK zapewniają otwarty dostęp do publikacji poprzez publiczne udostępnienie oraz możliwość nieodpłatnego i nieograniczonego technicznie korzystania z nich wraz z udzieleniem wolnej licencji Creative </a:t>
            </a:r>
            <a:r>
              <a:rPr lang="pl-PL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Commons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/>
                <a:ea typeface="Poppins"/>
                <a:cs typeface="Poppins"/>
                <a:sym typeface="Poppins"/>
              </a:rPr>
              <a:t> realizując zasadę równoległych dróg: złotej lub zielonej.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endParaRPr lang="pl-PL" sz="32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  <a:p>
            <a:pPr>
              <a:lnSpc>
                <a:spcPct val="150000"/>
              </a:lnSpc>
            </a:pPr>
            <a:endParaRPr lang="pl-PL" sz="3200" dirty="0">
              <a:solidFill>
                <a:schemeClr val="tx1">
                  <a:lumMod val="75000"/>
                  <a:lumOff val="25000"/>
                </a:schemeClr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A4F4D606-2037-0B66-974C-03F729D6A5D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2509" y="322055"/>
            <a:ext cx="3705001" cy="82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3206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4444</TotalTime>
  <Words>4411</Words>
  <Application>Microsoft Office PowerPoint</Application>
  <PresentationFormat>Niestandardowy</PresentationFormat>
  <Paragraphs>458</Paragraphs>
  <Slides>47</Slides>
  <Notes>47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47</vt:i4>
      </vt:variant>
    </vt:vector>
  </HeadingPairs>
  <TitlesOfParts>
    <vt:vector size="54" baseType="lpstr">
      <vt:lpstr>ArialMT</vt:lpstr>
      <vt:lpstr>Aptos</vt:lpstr>
      <vt:lpstr>League Spartan</vt:lpstr>
      <vt:lpstr>Poppins</vt:lpstr>
      <vt:lpstr>Arial</vt:lpstr>
      <vt:lpstr>Calibri</vt:lpstr>
      <vt:lpstr>Office Theme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bg.uek.krakow.pl</dc:title>
  <dc:creator>USER</dc:creator>
  <cp:lastModifiedBy>Grzegorz Budny</cp:lastModifiedBy>
  <cp:revision>129</cp:revision>
  <dcterms:created xsi:type="dcterms:W3CDTF">2006-08-16T00:00:00Z</dcterms:created>
  <dcterms:modified xsi:type="dcterms:W3CDTF">2024-12-05T09:07:18Z</dcterms:modified>
  <dc:identifier>DAGRwRL6eZU</dc:identifier>
</cp:coreProperties>
</file>